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310" r:id="rId3"/>
    <p:sldId id="258" r:id="rId4"/>
    <p:sldId id="261" r:id="rId5"/>
    <p:sldId id="264" r:id="rId6"/>
    <p:sldId id="260" r:id="rId7"/>
    <p:sldId id="263" r:id="rId8"/>
    <p:sldId id="265" r:id="rId9"/>
    <p:sldId id="282" r:id="rId10"/>
    <p:sldId id="266" r:id="rId11"/>
    <p:sldId id="259" r:id="rId12"/>
    <p:sldId id="274" r:id="rId13"/>
    <p:sldId id="278" r:id="rId14"/>
    <p:sldId id="279" r:id="rId15"/>
    <p:sldId id="280" r:id="rId16"/>
    <p:sldId id="281" r:id="rId17"/>
    <p:sldId id="283" r:id="rId18"/>
    <p:sldId id="284" r:id="rId19"/>
    <p:sldId id="262" r:id="rId20"/>
    <p:sldId id="312" r:id="rId21"/>
    <p:sldId id="290" r:id="rId22"/>
    <p:sldId id="289" r:id="rId23"/>
    <p:sldId id="285" r:id="rId24"/>
    <p:sldId id="287" r:id="rId25"/>
    <p:sldId id="288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1" r:id="rId36"/>
    <p:sldId id="300" r:id="rId37"/>
    <p:sldId id="304" r:id="rId38"/>
    <p:sldId id="302" r:id="rId39"/>
    <p:sldId id="303" r:id="rId40"/>
    <p:sldId id="307" r:id="rId41"/>
    <p:sldId id="305" r:id="rId42"/>
    <p:sldId id="286" r:id="rId43"/>
    <p:sldId id="306" r:id="rId44"/>
    <p:sldId id="308" r:id="rId45"/>
    <p:sldId id="309" r:id="rId46"/>
    <p:sldId id="311" r:id="rId47"/>
  </p:sldIdLst>
  <p:sldSz cx="12192000" cy="6858000"/>
  <p:notesSz cx="6858000" cy="9144000"/>
  <p:defaultTextStyle>
    <a:defPPr>
      <a:defRPr lang="ko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/>
    <p:restoredTop sz="95072"/>
  </p:normalViewPr>
  <p:slideViewPr>
    <p:cSldViewPr snapToGrid="0">
      <p:cViewPr varScale="1">
        <p:scale>
          <a:sx n="90" d="100"/>
          <a:sy n="90" d="100"/>
        </p:scale>
        <p:origin x="10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3C7F0-E11D-48B1-9DDC-9E534CE07EB8}" type="datetimeFigureOut">
              <a:rPr lang="en-US" smtClean="0"/>
              <a:t>6/20/23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758D8-734E-49B5-827C-EDFA982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9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US" dirty="0"/>
              <a:t>Maybe get rid of the graphical in parentheses, perhaps explain probabilistic model to inference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0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US" dirty="0"/>
              <a:t>Callout: efficiently represented semiring computations</a:t>
            </a:r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13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1758D8-734E-49B5-827C-EDFA9823312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9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B3B4A-407C-7473-21B9-8B3115378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CD26787-59C0-5AC4-BF61-500156137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857AC-77EF-80C2-C6BC-E366DA87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CE077-B998-6843-B88E-22A99EE402BD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E9CEC1-FD4C-DD17-7908-A2DAAE55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1BF510-FC51-DC67-563C-8610AF87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5095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B3DAB-749D-5CB8-898A-22B1064C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422DE-1590-1806-C12E-21274E211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545ECC-5CE6-A183-95B3-F16646708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203E8-CA45-AD45-8CE2-37449C0BABC6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7BEAC4-DB0D-0FC7-87F0-6EC4F479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41A55D-49B2-C868-04E2-E0905D8B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8550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3A044FD-5D62-47B6-1E16-417D96384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483014-B5D0-5A12-21F0-B6FC2EDED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A26963-50F0-7631-3D1B-6DCA33C94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600FC-57B9-8641-A6EA-0FB3B20C3C76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DC9056-C909-CBE8-A75B-434660C14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7AF193-4C35-F8CF-B758-8EE26C88B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56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89F331-2777-D5D0-333B-D4461498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A05469-F284-ED54-FCA5-28CE6A85C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0479F7-9E76-8411-18D7-DD56EE22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28121-6C00-3547-8F6D-7FE91D464F21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92BC52-7F18-A777-6879-766FA79CF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987072-A3B5-6C75-813A-7F7C9852F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93628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A3E5A-BC41-4C03-BED6-DCD014D0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1E08D-AACF-8E75-49C7-6DA1230F4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C72A33-5D76-0FF7-747E-F163E75B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55C4EF-9B5C-FE4E-83B8-C3C21B4AD57B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9D99FB-80A8-4115-E1A7-82CBB1A6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668A40-828F-6325-3D97-33E786C0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96229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83A40-0A83-BEBB-7565-3DD9B8356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D0970E-ABDD-95F5-650F-B6606715EB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3D461E-9F34-2682-0A99-191BCD5D3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58E61C-7C8A-27B6-BC2D-E518CA1D7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72C64-6690-3247-8EF2-C292E1C88700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A93D63-BF39-34D8-B76D-ECC7D2343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A65DDE-F420-2023-4D0F-8C0D5D7F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665576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97B00-51ED-DAF8-59DF-B6FD1164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0C6470F-1218-C91E-B364-D067593F38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4A3725F-64F3-91D8-41E5-5B4D16D19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1F11CC5-9810-CAD0-159E-78B1CAD21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3AF8B0-64AF-BA6F-8A76-E6BB1AFD70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6A1F78-B7DD-DCB8-5FE0-05904CC04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23D4A-BAA7-E044-A083-436AB882B892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B407ABA-8A22-5581-346E-4A00EE5E9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BCAEFC4-65F4-3469-1794-69A6A3D8D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91327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9460F-389B-1BA1-BEC6-200055D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B9A6C92-1C5E-7866-533E-410875A59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5F632-1E49-6648-A110-C55C08025C07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A7DB2E5-91B6-82B4-E816-7FAD91DCC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D9BD49-0B3A-F33D-4FF1-E4E8A74D5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6063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CF4A03-9569-3496-879E-322680BE8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98363-0946-E04A-B02E-B079CF1FF46E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028D7C-D16C-8FF7-CA32-04DC07EF3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0ECDD1-A4D5-553D-5F62-F593866E1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539217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54E5E-5E7D-45B4-7396-9EECCDA54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15505-17C2-0EAB-B15B-E2C235C97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83BA4E0-5FC9-DC46-E1A3-CA0AA8B37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D3A92B-5E08-BEB3-4958-AB5E6139E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7B429-2DC0-B144-80F4-C2A70CFD30E5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1A050C8-B7D4-2A49-D6F9-6BF283A08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9BE03A-4BE4-EB7F-2244-62C2CF3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897934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DF50F-F5D7-BAF1-FC5D-181EC711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73F245-1908-C980-E40B-9816B46CC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10932-8E82-8D94-8112-FAE74F8C9A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C591F1-74C9-0751-B53A-CFC31023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C29E3-16A4-D84E-950C-16CEF2A47918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5E583-F452-0D1F-CD7C-268491AE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9658DA-0D24-D715-9B3C-4B89FE6F3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21170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404BC-F7D1-B4F3-3F2A-21162CFC2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658CB-AAA8-9E0E-343F-D25194EF8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2B9B49-513C-87CB-D0FD-66F3DB324F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259A4-B939-B74F-B6D3-9EE2BDA20A72}" type="datetime1">
              <a:rPr kumimoji="1" lang="ko-KR" altLang="en-US" smtClean="0"/>
              <a:t>2023. 6. 20.</a:t>
            </a:fld>
            <a:endParaRPr kumimoji="1" lang="ko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D8E1C8-1937-0A39-8AB6-E5A850A6E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487098-6908-75E5-7B67-720433800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C725B-C5DA-9142-8752-C782A7BE3A83}" type="slidenum">
              <a:rPr kumimoji="1" lang="ko-US" altLang="en-US" smtClean="0"/>
              <a:t>‹#›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556648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304C0-2D4C-981C-EF28-C31B7BF613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Scaling Decision–Theoretic Probabilistic Programming</a:t>
            </a:r>
            <a:b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kumimoji="1" lang="en-US" altLang="ko-US" sz="4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Through Factorization</a:t>
            </a:r>
            <a:endParaRPr kumimoji="1" lang="ko-US" altLang="en-US" sz="48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C407D2-B202-A846-6700-C2C1C18D40F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ko-US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Minsung Cho</a:t>
            </a:r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Steven Holtzen</a:t>
            </a:r>
          </a:p>
          <a:p>
            <a:r>
              <a:rPr kumimoji="1" lang="en-US" altLang="ko-US" sz="16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minsung@ccs.neu.edu</a:t>
            </a:r>
            <a:r>
              <a:rPr kumimoji="1" lang="en-US" altLang="ko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</a:t>
            </a:r>
            <a:r>
              <a:rPr kumimoji="1" lang="en-US" altLang="ko-US" sz="16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s.holtzen@northeastern.edu</a:t>
            </a:r>
            <a:r>
              <a:rPr kumimoji="1" lang="en-US" altLang="ko-US" sz="16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</a:p>
          <a:p>
            <a:r>
              <a:rPr kumimoji="1" lang="en-US" altLang="ko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Programming Research Lab, Northeastern University</a:t>
            </a:r>
          </a:p>
          <a:p>
            <a:r>
              <a:rPr kumimoji="1" lang="en-US" altLang="ko-US" sz="18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DRAGSTERS Workshop @ PLDI 2023</a:t>
            </a:r>
          </a:p>
        </p:txBody>
      </p:sp>
      <p:pic>
        <p:nvPicPr>
          <p:cNvPr id="1026" name="Picture 2" descr="Programming Research Laboratory">
            <a:extLst>
              <a:ext uri="{FF2B5EF4-FFF2-40B4-BE49-F238E27FC236}">
                <a16:creationId xmlns:a16="http://schemas.microsoft.com/office/drawing/2014/main" id="{995B048A-CDAA-F954-5802-CE1AAE80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867" y="4903274"/>
            <a:ext cx="1169561" cy="1392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rtheastern University Logo and symbol, meaning, history, PNG, brand">
            <a:extLst>
              <a:ext uri="{FF2B5EF4-FFF2-40B4-BE49-F238E27FC236}">
                <a16:creationId xmlns:a16="http://schemas.microsoft.com/office/drawing/2014/main" id="{4C165046-ADD8-2C1B-998D-7C471EF4B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5" y="4645869"/>
            <a:ext cx="3391383" cy="190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07EF21-1B3C-79DC-3F2E-1875B2B1E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940253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L 도형 9">
            <a:extLst>
              <a:ext uri="{FF2B5EF4-FFF2-40B4-BE49-F238E27FC236}">
                <a16:creationId xmlns:a16="http://schemas.microsoft.com/office/drawing/2014/main" id="{97795B10-FD3D-87F8-8E12-B75CF96B2073}"/>
              </a:ext>
            </a:extLst>
          </p:cNvPr>
          <p:cNvSpPr/>
          <p:nvPr/>
        </p:nvSpPr>
        <p:spPr>
          <a:xfrm flipH="1" flipV="1">
            <a:off x="3208280" y="2002220"/>
            <a:ext cx="7764517" cy="4162087"/>
          </a:xfrm>
          <a:prstGeom prst="corner">
            <a:avLst>
              <a:gd name="adj1" fmla="val 45135"/>
              <a:gd name="adj2" fmla="val 53977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7C17FA-61A3-79EF-0E6F-74AB839B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199468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Compilation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9956D3DD-0CB0-0B0B-E7B4-51EEC56CB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87" t="16438" r="31484" b="70228"/>
          <a:stretch/>
        </p:blipFill>
        <p:spPr>
          <a:xfrm>
            <a:off x="507230" y="1886232"/>
            <a:ext cx="6028700" cy="2126064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ED652023-C6F8-4E8D-5AE3-1F11C5C4C0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187" t="46393" r="38575" b="47535"/>
          <a:stretch/>
        </p:blipFill>
        <p:spPr>
          <a:xfrm>
            <a:off x="344763" y="4260518"/>
            <a:ext cx="5941410" cy="118997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559" y="0"/>
            <a:ext cx="3556212" cy="6265707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1B65568-1B79-A1DA-0428-36F6AE66F74E}"/>
              </a:ext>
            </a:extLst>
          </p:cNvPr>
          <p:cNvSpPr/>
          <p:nvPr/>
        </p:nvSpPr>
        <p:spPr>
          <a:xfrm>
            <a:off x="7889092" y="5146326"/>
            <a:ext cx="375781" cy="45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6260AE9-834F-0363-DEAA-DFD8023BA23F}"/>
              </a:ext>
            </a:extLst>
          </p:cNvPr>
          <p:cNvSpPr/>
          <p:nvPr/>
        </p:nvSpPr>
        <p:spPr>
          <a:xfrm>
            <a:off x="8952625" y="5146326"/>
            <a:ext cx="375781" cy="4509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FF04FC1-23E2-E459-B839-B6ED76F3DBFC}"/>
              </a:ext>
            </a:extLst>
          </p:cNvPr>
          <p:cNvSpPr/>
          <p:nvPr/>
        </p:nvSpPr>
        <p:spPr>
          <a:xfrm>
            <a:off x="7889092" y="1169507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D8A6ED8-51E8-C382-A012-8120796D8840}"/>
              </a:ext>
            </a:extLst>
          </p:cNvPr>
          <p:cNvSpPr/>
          <p:nvPr/>
        </p:nvSpPr>
        <p:spPr>
          <a:xfrm>
            <a:off x="8934337" y="166457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B0C7CF3-0F5C-C0A6-54E1-F0613B77F587}"/>
              </a:ext>
            </a:extLst>
          </p:cNvPr>
          <p:cNvSpPr/>
          <p:nvPr/>
        </p:nvSpPr>
        <p:spPr>
          <a:xfrm>
            <a:off x="7513311" y="235255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153649-4D1D-275A-D541-BD141B398DFA}"/>
              </a:ext>
            </a:extLst>
          </p:cNvPr>
          <p:cNvSpPr/>
          <p:nvPr/>
        </p:nvSpPr>
        <p:spPr>
          <a:xfrm>
            <a:off x="8370666" y="2365494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28EFBF9-31DB-2F46-7B63-CE52FB64160F}"/>
              </a:ext>
            </a:extLst>
          </p:cNvPr>
          <p:cNvSpPr/>
          <p:nvPr/>
        </p:nvSpPr>
        <p:spPr>
          <a:xfrm>
            <a:off x="7154524" y="3675121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56543B6-1BD9-0127-670B-F9B326E85E47}"/>
              </a:ext>
            </a:extLst>
          </p:cNvPr>
          <p:cNvSpPr/>
          <p:nvPr/>
        </p:nvSpPr>
        <p:spPr>
          <a:xfrm>
            <a:off x="9498008" y="3680118"/>
            <a:ext cx="563671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36FB3E0-3213-A9C6-CF54-F4CCC9158F23}"/>
              </a:ext>
            </a:extLst>
          </p:cNvPr>
          <p:cNvSpPr/>
          <p:nvPr/>
        </p:nvSpPr>
        <p:spPr>
          <a:xfrm>
            <a:off x="7821827" y="346441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3190F7A-727A-378A-3539-630F3A5466B6}"/>
              </a:ext>
            </a:extLst>
          </p:cNvPr>
          <p:cNvSpPr/>
          <p:nvPr/>
        </p:nvSpPr>
        <p:spPr>
          <a:xfrm>
            <a:off x="8854151" y="346441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A5CB4C-21C1-ABA8-1B00-B4157DA4444F}"/>
              </a:ext>
            </a:extLst>
          </p:cNvPr>
          <p:cNvSpPr/>
          <p:nvPr/>
        </p:nvSpPr>
        <p:spPr>
          <a:xfrm>
            <a:off x="8325397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4353FE9-C2EC-EDCF-17B8-F33365A8E3DB}"/>
              </a:ext>
            </a:extLst>
          </p:cNvPr>
          <p:cNvSpPr/>
          <p:nvPr/>
        </p:nvSpPr>
        <p:spPr>
          <a:xfrm>
            <a:off x="7726470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8994CC4-3683-A627-CF0C-99FFFBFA8CA3}"/>
              </a:ext>
            </a:extLst>
          </p:cNvPr>
          <p:cNvSpPr/>
          <p:nvPr/>
        </p:nvSpPr>
        <p:spPr>
          <a:xfrm>
            <a:off x="8968524" y="4566898"/>
            <a:ext cx="495295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264CD-FB82-2F8E-2E3C-F63A23C5CD2B}"/>
              </a:ext>
            </a:extLst>
          </p:cNvPr>
          <p:cNvSpPr/>
          <p:nvPr/>
        </p:nvSpPr>
        <p:spPr>
          <a:xfrm>
            <a:off x="1144693" y="2465493"/>
            <a:ext cx="4890347" cy="25219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D8D8B9-9A43-E6D4-E5DC-11EEE07F5F99}"/>
              </a:ext>
            </a:extLst>
          </p:cNvPr>
          <p:cNvSpPr/>
          <p:nvPr/>
        </p:nvSpPr>
        <p:spPr>
          <a:xfrm>
            <a:off x="503210" y="4357702"/>
            <a:ext cx="2510923" cy="40657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C4DF74-E225-DF4A-DC6B-C1091162A84E}"/>
              </a:ext>
            </a:extLst>
          </p:cNvPr>
          <p:cNvSpPr/>
          <p:nvPr/>
        </p:nvSpPr>
        <p:spPr>
          <a:xfrm>
            <a:off x="1164471" y="3274367"/>
            <a:ext cx="4890347" cy="25219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4D2DF7-A602-B478-1700-2226E3FEB393}"/>
              </a:ext>
            </a:extLst>
          </p:cNvPr>
          <p:cNvSpPr/>
          <p:nvPr/>
        </p:nvSpPr>
        <p:spPr>
          <a:xfrm>
            <a:off x="838200" y="4761483"/>
            <a:ext cx="2510923" cy="4065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23902-A7B9-AF81-C1EB-F4ECF941005E}"/>
              </a:ext>
            </a:extLst>
          </p:cNvPr>
          <p:cNvSpPr/>
          <p:nvPr/>
        </p:nvSpPr>
        <p:spPr>
          <a:xfrm>
            <a:off x="619218" y="3545387"/>
            <a:ext cx="2963875" cy="28415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31037-423A-6A11-74EC-93E1AF53DD7D}"/>
              </a:ext>
            </a:extLst>
          </p:cNvPr>
          <p:cNvSpPr/>
          <p:nvPr/>
        </p:nvSpPr>
        <p:spPr>
          <a:xfrm>
            <a:off x="403598" y="4260518"/>
            <a:ext cx="2945525" cy="101590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AF0D8E2-F63B-A6E2-277E-CB7AB812B024}"/>
              </a:ext>
            </a:extLst>
          </p:cNvPr>
          <p:cNvSpPr/>
          <p:nvPr/>
        </p:nvSpPr>
        <p:spPr>
          <a:xfrm>
            <a:off x="3888509" y="4568980"/>
            <a:ext cx="2294577" cy="3630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ABD1AFD0-52EC-7AE7-0E47-C30F95C5F4C1}"/>
              </a:ext>
            </a:extLst>
          </p:cNvPr>
          <p:cNvSpPr/>
          <p:nvPr/>
        </p:nvSpPr>
        <p:spPr>
          <a:xfrm>
            <a:off x="7154524" y="335297"/>
            <a:ext cx="2857842" cy="5430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4E8E501F-E9EB-C563-1091-F3EC74086941}"/>
              </a:ext>
            </a:extLst>
          </p:cNvPr>
          <p:cNvSpPr/>
          <p:nvPr/>
        </p:nvSpPr>
        <p:spPr>
          <a:xfrm>
            <a:off x="6092077" y="6360930"/>
            <a:ext cx="1645920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4AE5F34-1B3D-0EE7-A305-A9D4EB7D6A7F}"/>
              </a:ext>
            </a:extLst>
          </p:cNvPr>
          <p:cNvSpPr/>
          <p:nvPr/>
        </p:nvSpPr>
        <p:spPr>
          <a:xfrm>
            <a:off x="8013841" y="6360931"/>
            <a:ext cx="1645920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CB4CB6E-27B3-F3DB-E694-1E1DE8383BD5}"/>
              </a:ext>
            </a:extLst>
          </p:cNvPr>
          <p:cNvSpPr/>
          <p:nvPr/>
        </p:nvSpPr>
        <p:spPr>
          <a:xfrm>
            <a:off x="9935605" y="6360931"/>
            <a:ext cx="1999488" cy="377467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759F3C0-846B-8DCF-B46A-07EE7D11CDE9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9659761" y="6549665"/>
            <a:ext cx="27584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AA29003-E7E2-F303-C4A1-E2B0CE1CD70D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7737997" y="6549664"/>
            <a:ext cx="27584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0FC0F3A-E721-428F-3C95-D3F5CE2C7206}"/>
              </a:ext>
            </a:extLst>
          </p:cNvPr>
          <p:cNvSpPr/>
          <p:nvPr/>
        </p:nvSpPr>
        <p:spPr>
          <a:xfrm>
            <a:off x="5995196" y="6298011"/>
            <a:ext cx="3766322" cy="50771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14A7A1-228B-E58A-4B6A-21A567B0D04D}"/>
              </a:ext>
            </a:extLst>
          </p:cNvPr>
          <p:cNvSpPr/>
          <p:nvPr/>
        </p:nvSpPr>
        <p:spPr>
          <a:xfrm>
            <a:off x="7889092" y="6295534"/>
            <a:ext cx="4091369" cy="507714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9C888F1E-DD5B-E5FF-CE52-DB63D7070BF9}"/>
              </a:ext>
            </a:extLst>
          </p:cNvPr>
          <p:cNvCxnSpPr>
            <a:cxnSpLocks/>
          </p:cNvCxnSpPr>
          <p:nvPr/>
        </p:nvCxnSpPr>
        <p:spPr>
          <a:xfrm>
            <a:off x="11935093" y="6549664"/>
            <a:ext cx="5309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532F456A-340B-6125-86FE-DDB48AF88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11</a:t>
            </a:fld>
            <a:endParaRPr kumimoji="1" lang="ko-US" altLang="en-US"/>
          </a:p>
        </p:txBody>
      </p:sp>
      <p:sp>
        <p:nvSpPr>
          <p:cNvPr id="15" name="Speech Bubble: Rectangle with Corners Rounded 76">
            <a:extLst>
              <a:ext uri="{FF2B5EF4-FFF2-40B4-BE49-F238E27FC236}">
                <a16:creationId xmlns:a16="http://schemas.microsoft.com/office/drawing/2014/main" id="{8153DDDE-570E-B1D0-7DB8-A98B4E9B714B}"/>
              </a:ext>
            </a:extLst>
          </p:cNvPr>
          <p:cNvSpPr/>
          <p:nvPr/>
        </p:nvSpPr>
        <p:spPr>
          <a:xfrm>
            <a:off x="4671783" y="1499331"/>
            <a:ext cx="3139555" cy="1858733"/>
          </a:xfrm>
          <a:prstGeom prst="wedgeRoundRectCallout">
            <a:avLst>
              <a:gd name="adj1" fmla="val 66422"/>
              <a:gd name="adj2" fmla="val -85020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Paths from </a:t>
            </a:r>
            <a:r>
              <a:rPr lang="en-US" sz="2000" dirty="0" err="1">
                <a:solidFill>
                  <a:schemeClr val="tx1"/>
                </a:solidFill>
                <a:latin typeface="Calibri" panose="020F0502020204030204" pitchFamily="34" charset="0"/>
                <a:ea typeface="CMU Serif" panose="02000603000000000000" pitchFamily="2" charset="0"/>
                <a:cs typeface="Calibri" panose="020F0502020204030204" pitchFamily="34" charset="0"/>
              </a:rPr>
              <a:t>st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to 1 represent assignments that satisfy our Boolean formula! </a:t>
            </a:r>
          </a:p>
        </p:txBody>
      </p:sp>
    </p:spTree>
    <p:extLst>
      <p:ext uri="{BB962C8B-B14F-4D97-AF65-F5344CB8AC3E}">
        <p14:creationId xmlns:p14="http://schemas.microsoft.com/office/powerpoint/2010/main" val="3762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7" grpId="0" animBg="1"/>
      <p:bldP spid="27" grpId="1" animBg="1"/>
      <p:bldP spid="28" grpId="0" animBg="1"/>
      <p:bldP spid="28" grpId="1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61725" y="5380643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51782" y="5380643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3329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85597" y="2803856"/>
            <a:ext cx="2594993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0.4×0 + 0.6×1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0.6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2227EB90-2A0D-0E66-4F59-B214B45DAC5A}"/>
              </a:ext>
            </a:extLst>
          </p:cNvPr>
          <p:cNvSpPr/>
          <p:nvPr/>
        </p:nvSpPr>
        <p:spPr>
          <a:xfrm>
            <a:off x="9070201" y="2766218"/>
            <a:ext cx="2613041" cy="1325563"/>
          </a:xfrm>
          <a:prstGeom prst="wedgeRoundRectCallout">
            <a:avLst>
              <a:gd name="adj1" fmla="val -39009"/>
              <a:gd name="adj2" fmla="val 1049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0.4×1 + 0.6×0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4164B6-CFA4-E866-5505-6F93EA49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5416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90831" y="1525834"/>
            <a:ext cx="2594993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0.7×0.6 + 0.3×1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2227EB90-2A0D-0E66-4F59-B214B45DAC5A}"/>
              </a:ext>
            </a:extLst>
          </p:cNvPr>
          <p:cNvSpPr/>
          <p:nvPr/>
        </p:nvSpPr>
        <p:spPr>
          <a:xfrm>
            <a:off x="9122579" y="1495620"/>
            <a:ext cx="2613041" cy="1325563"/>
          </a:xfrm>
          <a:prstGeom prst="wedgeRoundRectCallout">
            <a:avLst>
              <a:gd name="adj1" fmla="val -39009"/>
              <a:gd name="adj2" fmla="val 1049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0.7×0.4 + 0.3×0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0.28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F41D53-589F-D078-DEAB-5C27F48F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3060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4403652" y="2422428"/>
            <a:ext cx="2594993" cy="1325563"/>
          </a:xfrm>
          <a:prstGeom prst="wedgeRoundRectCallout">
            <a:avLst>
              <a:gd name="adj1" fmla="val 80376"/>
              <a:gd name="adj2" fmla="val -7293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0.3×0.72 + 0.7×0.28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0.412</a:t>
            </a: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183E00-A865-B040-30F4-AFCA66D0D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313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46">
            <a:extLst>
              <a:ext uri="{FF2B5EF4-FFF2-40B4-BE49-F238E27FC236}">
                <a16:creationId xmlns:a16="http://schemas.microsoft.com/office/drawing/2014/main" id="{BBCE03C0-C149-956C-DCD5-49C75B88D92B}"/>
              </a:ext>
            </a:extLst>
          </p:cNvPr>
          <p:cNvSpPr/>
          <p:nvPr/>
        </p:nvSpPr>
        <p:spPr>
          <a:xfrm>
            <a:off x="7659842" y="1954654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0.412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9316C21-74CE-7944-CFD7-C2A3E83CC94A}"/>
              </a:ext>
            </a:extLst>
          </p:cNvPr>
          <p:cNvSpPr/>
          <p:nvPr/>
        </p:nvSpPr>
        <p:spPr>
          <a:xfrm>
            <a:off x="5347226" y="1473488"/>
            <a:ext cx="2589412" cy="1325563"/>
          </a:xfrm>
          <a:prstGeom prst="wedgeRoundRectCallout">
            <a:avLst>
              <a:gd name="adj1" fmla="val 70455"/>
              <a:gd name="adj2" fmla="val -963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0.1×0.412 + 0.9×0.28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0.2932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935582-4C3D-DDFB-CA11-CB8AC296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9654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5826A-ED48-A960-401F-B7319033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FDA2BEC7-DDA7-D9A0-8B9A-C36E253F8E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67" b="7687"/>
          <a:stretch/>
        </p:blipFill>
        <p:spPr>
          <a:xfrm>
            <a:off x="6251478" y="256105"/>
            <a:ext cx="4412350" cy="6518274"/>
          </a:xfrm>
          <a:prstGeom prst="rect">
            <a:avLst/>
          </a:prstGeom>
        </p:spPr>
      </p:pic>
      <p:sp>
        <p:nvSpPr>
          <p:cNvPr id="5" name="직사각형 46">
            <a:extLst>
              <a:ext uri="{FF2B5EF4-FFF2-40B4-BE49-F238E27FC236}">
                <a16:creationId xmlns:a16="http://schemas.microsoft.com/office/drawing/2014/main" id="{FD9647B7-FC0F-6777-0C55-A7206B0731D5}"/>
              </a:ext>
            </a:extLst>
          </p:cNvPr>
          <p:cNvSpPr/>
          <p:nvPr/>
        </p:nvSpPr>
        <p:spPr>
          <a:xfrm>
            <a:off x="7659148" y="111078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46">
            <a:extLst>
              <a:ext uri="{FF2B5EF4-FFF2-40B4-BE49-F238E27FC236}">
                <a16:creationId xmlns:a16="http://schemas.microsoft.com/office/drawing/2014/main" id="{92CD5880-E9D2-5B43-16F9-0AC99D983783}"/>
              </a:ext>
            </a:extLst>
          </p:cNvPr>
          <p:cNvSpPr/>
          <p:nvPr/>
        </p:nvSpPr>
        <p:spPr>
          <a:xfrm>
            <a:off x="8902117" y="1769484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0.9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모서리가 둥근 직사각형 7">
            <a:extLst>
              <a:ext uri="{FF2B5EF4-FFF2-40B4-BE49-F238E27FC236}">
                <a16:creationId xmlns:a16="http://schemas.microsoft.com/office/drawing/2014/main" id="{ED1969F6-E442-DD03-27FC-23E76DC3C5D8}"/>
              </a:ext>
            </a:extLst>
          </p:cNvPr>
          <p:cNvSpPr/>
          <p:nvPr/>
        </p:nvSpPr>
        <p:spPr>
          <a:xfrm>
            <a:off x="182516" y="6384020"/>
            <a:ext cx="2274341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C126450E-FF71-2EF6-82C9-47192C905FBE}"/>
              </a:ext>
            </a:extLst>
          </p:cNvPr>
          <p:cNvSpPr/>
          <p:nvPr/>
        </p:nvSpPr>
        <p:spPr>
          <a:xfrm>
            <a:off x="2868813" y="6384021"/>
            <a:ext cx="1552186" cy="39035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02C427C-E5DC-C756-4325-5B2459067ED2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2456857" y="6579200"/>
            <a:ext cx="41195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18">
            <a:extLst>
              <a:ext uri="{FF2B5EF4-FFF2-40B4-BE49-F238E27FC236}">
                <a16:creationId xmlns:a16="http://schemas.microsoft.com/office/drawing/2014/main" id="{CE3590B3-C0AC-5280-08B2-75D4296698FA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-360727" y="6579200"/>
            <a:ext cx="5432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46">
            <a:extLst>
              <a:ext uri="{FF2B5EF4-FFF2-40B4-BE49-F238E27FC236}">
                <a16:creationId xmlns:a16="http://schemas.microsoft.com/office/drawing/2014/main" id="{5323AD9A-192C-D631-A463-A5050B5E625F}"/>
              </a:ext>
            </a:extLst>
          </p:cNvPr>
          <p:cNvSpPr/>
          <p:nvPr/>
        </p:nvSpPr>
        <p:spPr>
          <a:xfrm>
            <a:off x="720754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5" name="직사각형 46">
            <a:extLst>
              <a:ext uri="{FF2B5EF4-FFF2-40B4-BE49-F238E27FC236}">
                <a16:creationId xmlns:a16="http://schemas.microsoft.com/office/drawing/2014/main" id="{A376903F-F467-A41A-5AFB-414CB80802C7}"/>
              </a:ext>
            </a:extLst>
          </p:cNvPr>
          <p:cNvSpPr/>
          <p:nvPr/>
        </p:nvSpPr>
        <p:spPr>
          <a:xfrm>
            <a:off x="8138871" y="254669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직사각형 46">
            <a:extLst>
              <a:ext uri="{FF2B5EF4-FFF2-40B4-BE49-F238E27FC236}">
                <a16:creationId xmlns:a16="http://schemas.microsoft.com/office/drawing/2014/main" id="{8FC37AF4-07E3-AF58-D697-6CEC038ACEB4}"/>
              </a:ext>
            </a:extLst>
          </p:cNvPr>
          <p:cNvSpPr/>
          <p:nvPr/>
        </p:nvSpPr>
        <p:spPr>
          <a:xfrm>
            <a:off x="6697211" y="399243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직사각형 46">
            <a:extLst>
              <a:ext uri="{FF2B5EF4-FFF2-40B4-BE49-F238E27FC236}">
                <a16:creationId xmlns:a16="http://schemas.microsoft.com/office/drawing/2014/main" id="{7DC51631-5308-D89D-2D15-407F224617BC}"/>
              </a:ext>
            </a:extLst>
          </p:cNvPr>
          <p:cNvSpPr/>
          <p:nvPr/>
        </p:nvSpPr>
        <p:spPr>
          <a:xfrm>
            <a:off x="9508920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직사각형 46">
            <a:extLst>
              <a:ext uri="{FF2B5EF4-FFF2-40B4-BE49-F238E27FC236}">
                <a16:creationId xmlns:a16="http://schemas.microsoft.com/office/drawing/2014/main" id="{3874A21E-EDB9-6AF1-1716-F159364D0F49}"/>
              </a:ext>
            </a:extLst>
          </p:cNvPr>
          <p:cNvSpPr/>
          <p:nvPr/>
        </p:nvSpPr>
        <p:spPr>
          <a:xfrm>
            <a:off x="7461725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9" name="직사각형 46">
            <a:extLst>
              <a:ext uri="{FF2B5EF4-FFF2-40B4-BE49-F238E27FC236}">
                <a16:creationId xmlns:a16="http://schemas.microsoft.com/office/drawing/2014/main" id="{E5F6EC45-4E79-E854-06AD-3BF46E18A625}"/>
              </a:ext>
            </a:extLst>
          </p:cNvPr>
          <p:cNvSpPr/>
          <p:nvPr/>
        </p:nvSpPr>
        <p:spPr>
          <a:xfrm>
            <a:off x="8826768" y="3986907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1" name="직사각형 46">
            <a:extLst>
              <a:ext uri="{FF2B5EF4-FFF2-40B4-BE49-F238E27FC236}">
                <a16:creationId xmlns:a16="http://schemas.microsoft.com/office/drawing/2014/main" id="{49B9147D-0C5A-B3B2-03BD-E7E2F9F68A70}"/>
              </a:ext>
            </a:extLst>
          </p:cNvPr>
          <p:cNvSpPr/>
          <p:nvPr/>
        </p:nvSpPr>
        <p:spPr>
          <a:xfrm>
            <a:off x="7437956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0.6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2" name="직사각형 46">
            <a:extLst>
              <a:ext uri="{FF2B5EF4-FFF2-40B4-BE49-F238E27FC236}">
                <a16:creationId xmlns:a16="http://schemas.microsoft.com/office/drawing/2014/main" id="{37B50269-F0D3-8DD1-2095-1693BFF0C019}"/>
              </a:ext>
            </a:extLst>
          </p:cNvPr>
          <p:cNvSpPr/>
          <p:nvPr/>
        </p:nvSpPr>
        <p:spPr>
          <a:xfrm>
            <a:off x="8826767" y="4724370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3" name="직사각형 46">
            <a:extLst>
              <a:ext uri="{FF2B5EF4-FFF2-40B4-BE49-F238E27FC236}">
                <a16:creationId xmlns:a16="http://schemas.microsoft.com/office/drawing/2014/main" id="{B8BEC220-CA33-1F3C-0B96-045C2381B6B9}"/>
              </a:ext>
            </a:extLst>
          </p:cNvPr>
          <p:cNvSpPr/>
          <p:nvPr/>
        </p:nvSpPr>
        <p:spPr>
          <a:xfrm>
            <a:off x="8138871" y="523813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4" name="직사각형 46">
            <a:extLst>
              <a:ext uri="{FF2B5EF4-FFF2-40B4-BE49-F238E27FC236}">
                <a16:creationId xmlns:a16="http://schemas.microsoft.com/office/drawing/2014/main" id="{89283D14-B23A-10D2-6423-FB2272DB2368}"/>
              </a:ext>
            </a:extLst>
          </p:cNvPr>
          <p:cNvSpPr/>
          <p:nvPr/>
        </p:nvSpPr>
        <p:spPr>
          <a:xfrm>
            <a:off x="7449140" y="6115772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5" name="직사각형 46">
            <a:extLst>
              <a:ext uri="{FF2B5EF4-FFF2-40B4-BE49-F238E27FC236}">
                <a16:creationId xmlns:a16="http://schemas.microsoft.com/office/drawing/2014/main" id="{F1EECA2D-71C8-43F2-62F5-E2E0F71D4057}"/>
              </a:ext>
            </a:extLst>
          </p:cNvPr>
          <p:cNvSpPr/>
          <p:nvPr/>
        </p:nvSpPr>
        <p:spPr>
          <a:xfrm>
            <a:off x="8828165" y="6124161"/>
            <a:ext cx="637563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A5EE51-8792-76EC-F015-5091E5D29C97}"/>
              </a:ext>
            </a:extLst>
          </p:cNvPr>
          <p:cNvSpPr txBox="1"/>
          <p:nvPr/>
        </p:nvSpPr>
        <p:spPr>
          <a:xfrm>
            <a:off x="838200" y="1540350"/>
            <a:ext cx="58666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2400" b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Fact: topmost node is the answer to our inference problem!</a:t>
            </a: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endParaRPr lang="en-US" sz="2400" b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직사각형 46">
            <a:extLst>
              <a:ext uri="{FF2B5EF4-FFF2-40B4-BE49-F238E27FC236}">
                <a16:creationId xmlns:a16="http://schemas.microsoft.com/office/drawing/2014/main" id="{1CE00EF7-6228-284F-E456-DA4E545BBEB3}"/>
              </a:ext>
            </a:extLst>
          </p:cNvPr>
          <p:cNvSpPr/>
          <p:nvPr/>
        </p:nvSpPr>
        <p:spPr>
          <a:xfrm>
            <a:off x="7343436" y="3332221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0.72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46">
            <a:extLst>
              <a:ext uri="{FF2B5EF4-FFF2-40B4-BE49-F238E27FC236}">
                <a16:creationId xmlns:a16="http://schemas.microsoft.com/office/drawing/2014/main" id="{BBCE03C0-C149-956C-DCD5-49C75B88D92B}"/>
              </a:ext>
            </a:extLst>
          </p:cNvPr>
          <p:cNvSpPr/>
          <p:nvPr/>
        </p:nvSpPr>
        <p:spPr>
          <a:xfrm>
            <a:off x="7659842" y="1954654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0.412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직사각형 46">
            <a:extLst>
              <a:ext uri="{FF2B5EF4-FFF2-40B4-BE49-F238E27FC236}">
                <a16:creationId xmlns:a16="http://schemas.microsoft.com/office/drawing/2014/main" id="{7FE089FD-04D1-4499-1060-BEDCB703261F}"/>
              </a:ext>
            </a:extLst>
          </p:cNvPr>
          <p:cNvSpPr/>
          <p:nvPr/>
        </p:nvSpPr>
        <p:spPr>
          <a:xfrm>
            <a:off x="8721063" y="3324520"/>
            <a:ext cx="848969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0.28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직사각형 46">
            <a:extLst>
              <a:ext uri="{FF2B5EF4-FFF2-40B4-BE49-F238E27FC236}">
                <a16:creationId xmlns:a16="http://schemas.microsoft.com/office/drawing/2014/main" id="{AC271328-4954-2579-3DBD-59CAB4716BA8}"/>
              </a:ext>
            </a:extLst>
          </p:cNvPr>
          <p:cNvSpPr/>
          <p:nvPr/>
        </p:nvSpPr>
        <p:spPr>
          <a:xfrm>
            <a:off x="8183261" y="551955"/>
            <a:ext cx="848970" cy="285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en-US" altLang="ko-US" sz="28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0.293</a:t>
            </a:r>
            <a:endParaRPr kumimoji="1" lang="ko-US" altLang="en-US" sz="28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F546886-ECA7-9354-B049-CCC80E54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16</a:t>
            </a:fld>
            <a:endParaRPr kumimoji="1" lang="ko-US" altLang="en-US"/>
          </a:p>
        </p:txBody>
      </p:sp>
      <p:sp>
        <p:nvSpPr>
          <p:cNvPr id="9" name="Speech Bubble: Rectangle with Corners Rounded 76">
            <a:extLst>
              <a:ext uri="{FF2B5EF4-FFF2-40B4-BE49-F238E27FC236}">
                <a16:creationId xmlns:a16="http://schemas.microsoft.com/office/drawing/2014/main" id="{86142038-5F78-E32C-2D44-59697B16DEAC}"/>
              </a:ext>
            </a:extLst>
          </p:cNvPr>
          <p:cNvSpPr/>
          <p:nvPr/>
        </p:nvSpPr>
        <p:spPr>
          <a:xfrm>
            <a:off x="4671783" y="1499331"/>
            <a:ext cx="3139555" cy="1858733"/>
          </a:xfrm>
          <a:prstGeom prst="wedgeRoundRectCallout">
            <a:avLst>
              <a:gd name="adj1" fmla="val 66422"/>
              <a:gd name="adj2" fmla="val -85020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 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represent semiring computations efficiently!</a:t>
            </a:r>
          </a:p>
        </p:txBody>
      </p:sp>
    </p:spTree>
    <p:extLst>
      <p:ext uri="{BB962C8B-B14F-4D97-AF65-F5344CB8AC3E}">
        <p14:creationId xmlns:p14="http://schemas.microsoft.com/office/powerpoint/2010/main" val="213145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C802-927F-4521-C2F1-BE99414F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programs beyond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B58DB-9D2A-39DF-EB90-D8CE1014A9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factorize semiring operations for fast inference.</a:t>
            </a:r>
          </a:p>
          <a:p>
            <a:pPr marL="0" indent="0">
              <a:buNone/>
            </a:pP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other probabilistic tasks allow for factorization?</a:t>
            </a:r>
          </a:p>
        </p:txBody>
      </p:sp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8200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8896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103620" y="3085210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8344" y="3085210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25128" y="5368162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84120" y="3908170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9540" y="3908170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004816" y="3908170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8088" y="4731130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41136" y="2871850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꺾인 연결선[E] 24">
            <a:extLst>
              <a:ext uri="{FF2B5EF4-FFF2-40B4-BE49-F238E27FC236}">
                <a16:creationId xmlns:a16="http://schemas.microsoft.com/office/drawing/2014/main" id="{3E1D850B-E537-36E9-B8F3-C6C34436B78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615656" y="1776634"/>
            <a:ext cx="1454976" cy="73639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곱하기 29">
            <a:extLst>
              <a:ext uri="{FF2B5EF4-FFF2-40B4-BE49-F238E27FC236}">
                <a16:creationId xmlns:a16="http://schemas.microsoft.com/office/drawing/2014/main" id="{9CBA7E09-3815-1985-5CBD-E4CDABDB8240}"/>
              </a:ext>
            </a:extLst>
          </p:cNvPr>
          <p:cNvSpPr/>
          <p:nvPr/>
        </p:nvSpPr>
        <p:spPr>
          <a:xfrm>
            <a:off x="1029644" y="5612634"/>
            <a:ext cx="1261242" cy="107205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4C4CC7D4-B33B-32EC-D1BA-E6F7D0A5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3516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7" grpId="0" animBg="1"/>
      <p:bldP spid="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8840724" y="4353178"/>
            <a:ext cx="1999488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utility(MEU)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2257" y="1858125"/>
            <a:ext cx="950447" cy="466648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2">
            <a:extLst>
              <a:ext uri="{FF2B5EF4-FFF2-40B4-BE49-F238E27FC236}">
                <a16:creationId xmlns:a16="http://schemas.microsoft.com/office/drawing/2014/main" id="{A14AAE7A-3237-5566-BAEF-AD1EB6A8E4BB}"/>
              </a:ext>
            </a:extLst>
          </p:cNvPr>
          <p:cNvSpPr/>
          <p:nvPr/>
        </p:nvSpPr>
        <p:spPr>
          <a:xfrm>
            <a:off x="685800" y="1911096"/>
            <a:ext cx="4445876" cy="19593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1F645B-F0FD-8807-777C-04F90AC0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18</a:t>
            </a:fld>
            <a:endParaRPr kumimoji="1" lang="ko-US" altLang="en-US"/>
          </a:p>
        </p:txBody>
      </p:sp>
      <p:cxnSp>
        <p:nvCxnSpPr>
          <p:cNvPr id="3" name="Connector: Elbow 14">
            <a:extLst>
              <a:ext uri="{FF2B5EF4-FFF2-40B4-BE49-F238E27FC236}">
                <a16:creationId xmlns:a16="http://schemas.microsoft.com/office/drawing/2014/main" id="{E8631C42-A550-F38C-C580-70CAFA37CC0E}"/>
              </a:ext>
            </a:extLst>
          </p:cNvPr>
          <p:cNvCxnSpPr>
            <a:cxnSpLocks/>
          </p:cNvCxnSpPr>
          <p:nvPr/>
        </p:nvCxnSpPr>
        <p:spPr>
          <a:xfrm>
            <a:off x="1653540" y="3716146"/>
            <a:ext cx="7187183" cy="1391882"/>
          </a:xfrm>
          <a:prstGeom prst="bentConnector3">
            <a:avLst>
              <a:gd name="adj1" fmla="val -13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32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98F14A-D001-4D8F-526C-F1307DC074AD}"/>
              </a:ext>
            </a:extLst>
          </p:cNvPr>
          <p:cNvSpPr/>
          <p:nvPr/>
        </p:nvSpPr>
        <p:spPr>
          <a:xfrm>
            <a:off x="9847101" y="1156205"/>
            <a:ext cx="739527" cy="52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💰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CA5AF3-FF1D-8612-5DD3-48F3816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Decision-Making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92C6E2A-99DA-FBEF-43C7-BF5F148F9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7" t="16381" r="23871" b="70761"/>
          <a:stretch/>
        </p:blipFill>
        <p:spPr>
          <a:xfrm>
            <a:off x="387181" y="4051052"/>
            <a:ext cx="8351856" cy="247281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C00B67-7038-52A2-DD83-20799555D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552" t="54971" r="48874" b="34269"/>
          <a:stretch/>
        </p:blipFill>
        <p:spPr>
          <a:xfrm>
            <a:off x="4874833" y="1349871"/>
            <a:ext cx="6929986" cy="33772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96257A-B330-CAF5-E45F-0FB83F102034}"/>
              </a:ext>
            </a:extLst>
          </p:cNvPr>
          <p:cNvSpPr/>
          <p:nvPr/>
        </p:nvSpPr>
        <p:spPr>
          <a:xfrm>
            <a:off x="1804744" y="5071038"/>
            <a:ext cx="5336720" cy="29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5B0092-FA7B-2C48-63B8-E4D8CEEA021C}"/>
              </a:ext>
            </a:extLst>
          </p:cNvPr>
          <p:cNvSpPr/>
          <p:nvPr/>
        </p:nvSpPr>
        <p:spPr>
          <a:xfrm>
            <a:off x="387181" y="5406190"/>
            <a:ext cx="8351856" cy="9946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4CC636-F066-9500-4C30-66B7D05391F6}"/>
              </a:ext>
            </a:extLst>
          </p:cNvPr>
          <p:cNvSpPr/>
          <p:nvPr/>
        </p:nvSpPr>
        <p:spPr>
          <a:xfrm>
            <a:off x="10718359" y="2542533"/>
            <a:ext cx="1086460" cy="1325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🚨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웃는 얼굴[S] 9">
            <a:extLst>
              <a:ext uri="{FF2B5EF4-FFF2-40B4-BE49-F238E27FC236}">
                <a16:creationId xmlns:a16="http://schemas.microsoft.com/office/drawing/2014/main" id="{EE3FCFBE-E191-50E7-BA3C-8C9C9B8DD459}"/>
              </a:ext>
            </a:extLst>
          </p:cNvPr>
          <p:cNvSpPr/>
          <p:nvPr/>
        </p:nvSpPr>
        <p:spPr>
          <a:xfrm rot="19957000">
            <a:off x="9353301" y="648392"/>
            <a:ext cx="849028" cy="897317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D835A-ED95-B0F8-35A2-385521AA68A8}"/>
              </a:ext>
            </a:extLst>
          </p:cNvPr>
          <p:cNvSpPr/>
          <p:nvPr/>
        </p:nvSpPr>
        <p:spPr>
          <a:xfrm>
            <a:off x="10812187" y="2542532"/>
            <a:ext cx="873188" cy="994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D66C40-154F-E32E-6420-FE7D14778B1D}"/>
              </a:ext>
            </a:extLst>
          </p:cNvPr>
          <p:cNvSpPr/>
          <p:nvPr/>
        </p:nvSpPr>
        <p:spPr>
          <a:xfrm>
            <a:off x="9258968" y="630936"/>
            <a:ext cx="991456" cy="95451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C06F8-202B-9D28-555C-46190E40C5DB}"/>
              </a:ext>
            </a:extLst>
          </p:cNvPr>
          <p:cNvSpPr txBox="1"/>
          <p:nvPr/>
        </p:nvSpPr>
        <p:spPr>
          <a:xfrm>
            <a:off x="838200" y="1488386"/>
            <a:ext cx="480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language features do we want?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Observations/conditioning on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Choosing between choices (decisions)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Rewards </a:t>
            </a:r>
          </a:p>
        </p:txBody>
      </p:sp>
      <p:sp>
        <p:nvSpPr>
          <p:cNvPr id="8" name="직사각형 13">
            <a:extLst>
              <a:ext uri="{FF2B5EF4-FFF2-40B4-BE49-F238E27FC236}">
                <a16:creationId xmlns:a16="http://schemas.microsoft.com/office/drawing/2014/main" id="{27DC5BED-2B0E-A4EF-8542-D2C43D7E40F2}"/>
              </a:ext>
            </a:extLst>
          </p:cNvPr>
          <p:cNvSpPr/>
          <p:nvPr/>
        </p:nvSpPr>
        <p:spPr>
          <a:xfrm>
            <a:off x="1143930" y="1829203"/>
            <a:ext cx="4187021" cy="30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7C35A68F-0494-9A57-59EB-A5EA18D2E6ED}"/>
              </a:ext>
            </a:extLst>
          </p:cNvPr>
          <p:cNvSpPr/>
          <p:nvPr/>
        </p:nvSpPr>
        <p:spPr>
          <a:xfrm>
            <a:off x="1143930" y="2153295"/>
            <a:ext cx="4187021" cy="3013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16">
            <a:extLst>
              <a:ext uri="{FF2B5EF4-FFF2-40B4-BE49-F238E27FC236}">
                <a16:creationId xmlns:a16="http://schemas.microsoft.com/office/drawing/2014/main" id="{B38D534B-E12C-DDF4-1BA3-F4BC6F13CB39}"/>
              </a:ext>
            </a:extLst>
          </p:cNvPr>
          <p:cNvSpPr/>
          <p:nvPr/>
        </p:nvSpPr>
        <p:spPr>
          <a:xfrm>
            <a:off x="1143931" y="2474514"/>
            <a:ext cx="1077676" cy="2361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E8C43DDE-7176-1429-0011-D32C60F830BF}"/>
              </a:ext>
            </a:extLst>
          </p:cNvPr>
          <p:cNvSpPr/>
          <p:nvPr/>
        </p:nvSpPr>
        <p:spPr>
          <a:xfrm>
            <a:off x="4792112" y="5747063"/>
            <a:ext cx="1544293" cy="3016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모서리가 둥근 직사각형 16">
            <a:extLst>
              <a:ext uri="{FF2B5EF4-FFF2-40B4-BE49-F238E27FC236}">
                <a16:creationId xmlns:a16="http://schemas.microsoft.com/office/drawing/2014/main" id="{760762B4-FD3C-6BF7-B16E-435CD881A635}"/>
              </a:ext>
            </a:extLst>
          </p:cNvPr>
          <p:cNvSpPr/>
          <p:nvPr/>
        </p:nvSpPr>
        <p:spPr>
          <a:xfrm>
            <a:off x="9336640" y="6230715"/>
            <a:ext cx="1195206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 making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D1E7FEB-930B-F60E-3634-3AFE50DB0BCB}"/>
              </a:ext>
            </a:extLst>
          </p:cNvPr>
          <p:cNvSpPr/>
          <p:nvPr/>
        </p:nvSpPr>
        <p:spPr>
          <a:xfrm>
            <a:off x="10849779" y="6230715"/>
            <a:ext cx="108646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 making PL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8" name="직선 화살표 연결선 18">
            <a:extLst>
              <a:ext uri="{FF2B5EF4-FFF2-40B4-BE49-F238E27FC236}">
                <a16:creationId xmlns:a16="http://schemas.microsoft.com/office/drawing/2014/main" id="{73E16970-587C-1FE1-5721-60293E9448D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0531846" y="6492875"/>
            <a:ext cx="317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7EA2BC-F892-4CBF-0DD0-C76657E1A6CD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B98AB7-7ED1-7556-A006-6AE43C31B37F}"/>
              </a:ext>
            </a:extLst>
          </p:cNvPr>
          <p:cNvSpPr/>
          <p:nvPr/>
        </p:nvSpPr>
        <p:spPr>
          <a:xfrm>
            <a:off x="7841550" y="1457398"/>
            <a:ext cx="1042064" cy="1044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54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🔥</a:t>
            </a:r>
            <a:endParaRPr kumimoji="1" lang="ko-US" altLang="en-US" sz="54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6A9927A-10F8-A75B-5634-B1F70BDB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19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03247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17" grpId="0" animBg="1"/>
      <p:bldP spid="6" grpId="0" animBg="1"/>
      <p:bldP spid="10" grpId="0" animBg="1"/>
      <p:bldP spid="14" grpId="0" animBg="1"/>
      <p:bldP spid="16" grpId="0" animBg="1"/>
      <p:bldP spid="8" grpId="0" animBg="1"/>
      <p:bldP spid="7" grpId="0" animBg="1"/>
      <p:bldP spid="9" grpId="0" animBg="1"/>
      <p:bldP spid="11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719CA-D6D7-218A-9846-E881B7B2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Probabilistic models and inference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4D134-452F-9B0D-9BA1-212E282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</a:t>
            </a:fld>
            <a:endParaRPr kumimoji="1" lang="ko-US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FDA16A5-8DB5-84E6-79F5-09C8DA4A8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401886" cy="1738312"/>
          </a:xfrm>
        </p:spPr>
        <p:txBody>
          <a:bodyPr>
            <a:normAutofit/>
          </a:bodyPr>
          <a:lstStyle/>
          <a:p>
            <a:r>
              <a:rPr kumimoji="1" lang="en-US" altLang="ko-US" sz="2400" dirty="0">
                <a:latin typeface="CMU Serif Roman" panose="02000603000000000000" pitchFamily="2" charset="0"/>
                <a:cs typeface="CMU Serif Roman" panose="02000603000000000000" pitchFamily="2" charset="0"/>
              </a:rPr>
              <a:t>Crucial in representing real-world phenomena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cs typeface="CMU Serif Roman" panose="02000603000000000000" pitchFamily="2" charset="0"/>
              </a:rPr>
              <a:t>Primary reasoning task is </a:t>
            </a:r>
            <a:r>
              <a:rPr kumimoji="1" lang="en-US" altLang="ko-US" sz="2400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en-US" altLang="ko-US" sz="2000" i="1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cs typeface="CMU Serif Roman" panose="02000603000000000000" pitchFamily="2" charset="0"/>
              </a:rPr>
              <a:t>Probability of some event occurring over the model</a:t>
            </a: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cs typeface="CMU Serif Roman" panose="02000603000000000000" pitchFamily="2" charset="0"/>
              </a:rPr>
              <a:t>Support for Bayesian conditioning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CC350DFA-E52A-D284-47AE-5844860A32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12" t="51630" r="58688" b="38955"/>
          <a:stretch/>
        </p:blipFill>
        <p:spPr>
          <a:xfrm>
            <a:off x="838200" y="3584137"/>
            <a:ext cx="6099800" cy="2617076"/>
          </a:xfrm>
          <a:prstGeom prst="rect">
            <a:avLst/>
          </a:prstGeom>
        </p:spPr>
      </p:pic>
      <p:sp>
        <p:nvSpPr>
          <p:cNvPr id="5" name="Speech Bubble: Rectangle with Corners Rounded 76">
            <a:extLst>
              <a:ext uri="{FF2B5EF4-FFF2-40B4-BE49-F238E27FC236}">
                <a16:creationId xmlns:a16="http://schemas.microsoft.com/office/drawing/2014/main" id="{724DB476-D077-6ADA-670A-D2FE3370439B}"/>
              </a:ext>
            </a:extLst>
          </p:cNvPr>
          <p:cNvSpPr/>
          <p:nvPr/>
        </p:nvSpPr>
        <p:spPr>
          <a:xfrm flipH="1">
            <a:off x="6780628" y="2039816"/>
            <a:ext cx="4079629" cy="2089604"/>
          </a:xfrm>
          <a:prstGeom prst="wedgeRoundRectCallout">
            <a:avLst>
              <a:gd name="adj1" fmla="val 54455"/>
              <a:gd name="adj2" fmla="val 81069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Given that I received a packet, what’s the probability that it came from the top route?</a:t>
            </a:r>
          </a:p>
        </p:txBody>
      </p:sp>
    </p:spTree>
    <p:extLst>
      <p:ext uri="{BB962C8B-B14F-4D97-AF65-F5344CB8AC3E}">
        <p14:creationId xmlns:p14="http://schemas.microsoft.com/office/powerpoint/2010/main" val="200098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98F14A-D001-4D8F-526C-F1307DC074AD}"/>
              </a:ext>
            </a:extLst>
          </p:cNvPr>
          <p:cNvSpPr/>
          <p:nvPr/>
        </p:nvSpPr>
        <p:spPr>
          <a:xfrm>
            <a:off x="9847101" y="1156205"/>
            <a:ext cx="739527" cy="52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💰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0CA5AF3-FF1D-8612-5DD3-48F3816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Decision-Making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392C6E2A-99DA-FBEF-43C7-BF5F148F94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927" t="16381" r="23871" b="70761"/>
          <a:stretch/>
        </p:blipFill>
        <p:spPr>
          <a:xfrm>
            <a:off x="387181" y="4051052"/>
            <a:ext cx="8351856" cy="247281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88C00B67-7038-52A2-DD83-20799555D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2552" t="54971" r="48874" b="34269"/>
          <a:stretch/>
        </p:blipFill>
        <p:spPr>
          <a:xfrm>
            <a:off x="4874833" y="1349871"/>
            <a:ext cx="6929986" cy="33772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96257A-B330-CAF5-E45F-0FB83F102034}"/>
              </a:ext>
            </a:extLst>
          </p:cNvPr>
          <p:cNvSpPr/>
          <p:nvPr/>
        </p:nvSpPr>
        <p:spPr>
          <a:xfrm>
            <a:off x="1804744" y="5071038"/>
            <a:ext cx="5336720" cy="2985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5B0092-FA7B-2C48-63B8-E4D8CEEA021C}"/>
              </a:ext>
            </a:extLst>
          </p:cNvPr>
          <p:cNvSpPr/>
          <p:nvPr/>
        </p:nvSpPr>
        <p:spPr>
          <a:xfrm>
            <a:off x="387181" y="5406190"/>
            <a:ext cx="8351856" cy="99461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04CC636-F066-9500-4C30-66B7D05391F6}"/>
              </a:ext>
            </a:extLst>
          </p:cNvPr>
          <p:cNvSpPr/>
          <p:nvPr/>
        </p:nvSpPr>
        <p:spPr>
          <a:xfrm>
            <a:off x="10718359" y="2542533"/>
            <a:ext cx="1086460" cy="1325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🚨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웃는 얼굴[S] 9">
            <a:extLst>
              <a:ext uri="{FF2B5EF4-FFF2-40B4-BE49-F238E27FC236}">
                <a16:creationId xmlns:a16="http://schemas.microsoft.com/office/drawing/2014/main" id="{EE3FCFBE-E191-50E7-BA3C-8C9C9B8DD459}"/>
              </a:ext>
            </a:extLst>
          </p:cNvPr>
          <p:cNvSpPr/>
          <p:nvPr/>
        </p:nvSpPr>
        <p:spPr>
          <a:xfrm rot="19957000">
            <a:off x="9353301" y="648392"/>
            <a:ext cx="849028" cy="897317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A6D835A-ED95-B0F8-35A2-385521AA68A8}"/>
              </a:ext>
            </a:extLst>
          </p:cNvPr>
          <p:cNvSpPr/>
          <p:nvPr/>
        </p:nvSpPr>
        <p:spPr>
          <a:xfrm>
            <a:off x="10812187" y="2542532"/>
            <a:ext cx="873188" cy="9942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2D66C40-154F-E32E-6420-FE7D14778B1D}"/>
              </a:ext>
            </a:extLst>
          </p:cNvPr>
          <p:cNvSpPr/>
          <p:nvPr/>
        </p:nvSpPr>
        <p:spPr>
          <a:xfrm>
            <a:off x="9258968" y="630936"/>
            <a:ext cx="991456" cy="95451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2C06F8-202B-9D28-555C-46190E40C5DB}"/>
              </a:ext>
            </a:extLst>
          </p:cNvPr>
          <p:cNvSpPr txBox="1"/>
          <p:nvPr/>
        </p:nvSpPr>
        <p:spPr>
          <a:xfrm>
            <a:off x="838200" y="1488386"/>
            <a:ext cx="480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language features do we want?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Observations/conditioning on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Choosing between choices (decisions)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Rewards </a:t>
            </a:r>
          </a:p>
        </p:txBody>
      </p:sp>
      <p:sp>
        <p:nvSpPr>
          <p:cNvPr id="8" name="직사각형 13">
            <a:extLst>
              <a:ext uri="{FF2B5EF4-FFF2-40B4-BE49-F238E27FC236}">
                <a16:creationId xmlns:a16="http://schemas.microsoft.com/office/drawing/2014/main" id="{27DC5BED-2B0E-A4EF-8542-D2C43D7E40F2}"/>
              </a:ext>
            </a:extLst>
          </p:cNvPr>
          <p:cNvSpPr/>
          <p:nvPr/>
        </p:nvSpPr>
        <p:spPr>
          <a:xfrm>
            <a:off x="1143930" y="1829203"/>
            <a:ext cx="4187021" cy="301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7" name="직사각형 16">
            <a:extLst>
              <a:ext uri="{FF2B5EF4-FFF2-40B4-BE49-F238E27FC236}">
                <a16:creationId xmlns:a16="http://schemas.microsoft.com/office/drawing/2014/main" id="{7C35A68F-0494-9A57-59EB-A5EA18D2E6ED}"/>
              </a:ext>
            </a:extLst>
          </p:cNvPr>
          <p:cNvSpPr/>
          <p:nvPr/>
        </p:nvSpPr>
        <p:spPr>
          <a:xfrm>
            <a:off x="1143930" y="2153295"/>
            <a:ext cx="4187021" cy="30135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9" name="직사각형 16">
            <a:extLst>
              <a:ext uri="{FF2B5EF4-FFF2-40B4-BE49-F238E27FC236}">
                <a16:creationId xmlns:a16="http://schemas.microsoft.com/office/drawing/2014/main" id="{B38D534B-E12C-DDF4-1BA3-F4BC6F13CB39}"/>
              </a:ext>
            </a:extLst>
          </p:cNvPr>
          <p:cNvSpPr/>
          <p:nvPr/>
        </p:nvSpPr>
        <p:spPr>
          <a:xfrm>
            <a:off x="1143931" y="2474514"/>
            <a:ext cx="1077676" cy="23616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1" name="직사각형 16">
            <a:extLst>
              <a:ext uri="{FF2B5EF4-FFF2-40B4-BE49-F238E27FC236}">
                <a16:creationId xmlns:a16="http://schemas.microsoft.com/office/drawing/2014/main" id="{E8C43DDE-7176-1429-0011-D32C60F830BF}"/>
              </a:ext>
            </a:extLst>
          </p:cNvPr>
          <p:cNvSpPr/>
          <p:nvPr/>
        </p:nvSpPr>
        <p:spPr>
          <a:xfrm>
            <a:off x="4792112" y="5747063"/>
            <a:ext cx="1544293" cy="30166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12" name="모서리가 둥근 직사각형 16">
            <a:extLst>
              <a:ext uri="{FF2B5EF4-FFF2-40B4-BE49-F238E27FC236}">
                <a16:creationId xmlns:a16="http://schemas.microsoft.com/office/drawing/2014/main" id="{760762B4-FD3C-6BF7-B16E-435CD881A635}"/>
              </a:ext>
            </a:extLst>
          </p:cNvPr>
          <p:cNvSpPr/>
          <p:nvPr/>
        </p:nvSpPr>
        <p:spPr>
          <a:xfrm>
            <a:off x="9336640" y="6230715"/>
            <a:ext cx="1195206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 making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모서리가 둥근 직사각형 17">
            <a:extLst>
              <a:ext uri="{FF2B5EF4-FFF2-40B4-BE49-F238E27FC236}">
                <a16:creationId xmlns:a16="http://schemas.microsoft.com/office/drawing/2014/main" id="{1D1E7FEB-930B-F60E-3634-3AFE50DB0BCB}"/>
              </a:ext>
            </a:extLst>
          </p:cNvPr>
          <p:cNvSpPr/>
          <p:nvPr/>
        </p:nvSpPr>
        <p:spPr>
          <a:xfrm>
            <a:off x="10849779" y="6230715"/>
            <a:ext cx="108646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 making PL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8" name="직선 화살표 연결선 18">
            <a:extLst>
              <a:ext uri="{FF2B5EF4-FFF2-40B4-BE49-F238E27FC236}">
                <a16:creationId xmlns:a16="http://schemas.microsoft.com/office/drawing/2014/main" id="{73E16970-587C-1FE1-5721-60293E9448DF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>
            <a:off x="10531846" y="6492875"/>
            <a:ext cx="317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7EA2BC-F892-4CBF-0DD0-C76657E1A6CD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B98AB7-7ED1-7556-A006-6AE43C31B37F}"/>
              </a:ext>
            </a:extLst>
          </p:cNvPr>
          <p:cNvSpPr/>
          <p:nvPr/>
        </p:nvSpPr>
        <p:spPr>
          <a:xfrm>
            <a:off x="7841550" y="1457398"/>
            <a:ext cx="1042064" cy="10449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5400" dirty="0">
                <a:latin typeface="CMU Serif Roman" panose="02000603000000000000" pitchFamily="2" charset="0"/>
                <a:cs typeface="CMU Serif Roman" panose="02000603000000000000" pitchFamily="2" charset="0"/>
              </a:rPr>
              <a:t>🔥</a:t>
            </a:r>
            <a:endParaRPr kumimoji="1" lang="ko-US" altLang="en-US" sz="54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56A9927A-10F8-A75B-5634-B1F70BDB5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5638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15" grpId="0" animBg="1"/>
      <p:bldP spid="17" grpId="0" animBg="1"/>
      <p:bldP spid="6" grpId="0" animBg="1"/>
      <p:bldP spid="10" grpId="0" animBg="1"/>
      <p:bldP spid="14" grpId="0" animBg="1"/>
      <p:bldP spid="16" grpId="0" animBg="1"/>
      <p:bldP spid="8" grpId="0" animBg="1"/>
      <p:bldP spid="7" grpId="0" animBg="1"/>
      <p:bldP spid="9" grpId="0" animBg="1"/>
      <p:bldP spid="11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CA5AF3-FF1D-8612-5DD3-48F38168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Maximum Expected Utility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53D167E-3DCA-177F-922A-A5F7F3D5571A}"/>
              </a:ext>
            </a:extLst>
          </p:cNvPr>
          <p:cNvSpPr/>
          <p:nvPr/>
        </p:nvSpPr>
        <p:spPr>
          <a:xfrm>
            <a:off x="503091" y="453450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332767E-9FC0-978C-4F18-EA7A12CD74C9}"/>
              </a:ext>
            </a:extLst>
          </p:cNvPr>
          <p:cNvSpPr/>
          <p:nvPr/>
        </p:nvSpPr>
        <p:spPr>
          <a:xfrm>
            <a:off x="2513528" y="5500423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123EB7A-7672-0F3F-195B-3F754879F932}"/>
              </a:ext>
            </a:extLst>
          </p:cNvPr>
          <p:cNvSpPr/>
          <p:nvPr/>
        </p:nvSpPr>
        <p:spPr>
          <a:xfrm>
            <a:off x="2513528" y="3620107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8D4CEE6-59F8-21D2-69C1-019CAB6DE8F5}"/>
              </a:ext>
            </a:extLst>
          </p:cNvPr>
          <p:cNvCxnSpPr>
            <a:cxnSpLocks/>
            <a:stCxn id="23" idx="5"/>
            <a:endCxn id="24" idx="2"/>
          </p:cNvCxnSpPr>
          <p:nvPr/>
        </p:nvCxnSpPr>
        <p:spPr>
          <a:xfrm>
            <a:off x="1283580" y="5314996"/>
            <a:ext cx="1229948" cy="6426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E28AEB8-DF8C-6A77-D18A-A7A9EE26FD93}"/>
              </a:ext>
            </a:extLst>
          </p:cNvPr>
          <p:cNvCxnSpPr>
            <a:cxnSpLocks/>
            <a:stCxn id="23" idx="7"/>
            <a:endCxn id="25" idx="2"/>
          </p:cNvCxnSpPr>
          <p:nvPr/>
        </p:nvCxnSpPr>
        <p:spPr>
          <a:xfrm flipV="1">
            <a:off x="1283580" y="4077307"/>
            <a:ext cx="1229948" cy="5911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A70D4B4-4CEC-445C-6720-9DC4E73B610F}"/>
              </a:ext>
            </a:extLst>
          </p:cNvPr>
          <p:cNvSpPr/>
          <p:nvPr/>
        </p:nvSpPr>
        <p:spPr>
          <a:xfrm>
            <a:off x="4363791" y="3724039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EDE629-18E7-E305-B81D-73359ED9F34B}"/>
              </a:ext>
            </a:extLst>
          </p:cNvPr>
          <p:cNvSpPr/>
          <p:nvPr/>
        </p:nvSpPr>
        <p:spPr>
          <a:xfrm>
            <a:off x="4363791" y="4131640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17C053A-DCCA-EA31-CDD4-1C482D4A551F}"/>
              </a:ext>
            </a:extLst>
          </p:cNvPr>
          <p:cNvSpPr/>
          <p:nvPr/>
        </p:nvSpPr>
        <p:spPr>
          <a:xfrm>
            <a:off x="4363791" y="6036920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DDFB19D-C36D-414B-72DE-738BE7667C65}"/>
              </a:ext>
            </a:extLst>
          </p:cNvPr>
          <p:cNvSpPr/>
          <p:nvPr/>
        </p:nvSpPr>
        <p:spPr>
          <a:xfrm>
            <a:off x="4363791" y="5675854"/>
            <a:ext cx="914400" cy="274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85B6B4F-198E-2671-379C-F955271D9764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3378200" y="3861199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7EE60CF-957E-5AC3-E8B2-3D91C2DA0400}"/>
              </a:ext>
            </a:extLst>
          </p:cNvPr>
          <p:cNvCxnSpPr>
            <a:cxnSpLocks/>
            <a:endCxn id="53" idx="1"/>
          </p:cNvCxnSpPr>
          <p:nvPr/>
        </p:nvCxnSpPr>
        <p:spPr>
          <a:xfrm>
            <a:off x="3378200" y="4267599"/>
            <a:ext cx="985591" cy="120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602858F-DFC6-D056-FDB6-44E71F180E4C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378200" y="6174080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AD03A60-19AA-791D-66A2-ED7A965758A0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3378200" y="5806374"/>
            <a:ext cx="985591" cy="66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2F31198-8BDB-34B5-D9F0-F4AB0C0A0218}"/>
              </a:ext>
            </a:extLst>
          </p:cNvPr>
          <p:cNvSpPr txBox="1"/>
          <p:nvPr/>
        </p:nvSpPr>
        <p:spPr>
          <a:xfrm>
            <a:off x="1387841" y="4082933"/>
            <a:ext cx="11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t=T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63CE42-CF04-DD13-26EE-34A8DC5ACF51}"/>
              </a:ext>
            </a:extLst>
          </p:cNvPr>
          <p:cNvSpPr txBox="1"/>
          <p:nvPr/>
        </p:nvSpPr>
        <p:spPr>
          <a:xfrm>
            <a:off x="1338113" y="5588291"/>
            <a:ext cx="112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t=F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5BF8C01-A6D1-CDD2-712E-B48D24583088}"/>
              </a:ext>
            </a:extLst>
          </p:cNvPr>
          <p:cNvSpPr txBox="1"/>
          <p:nvPr/>
        </p:nvSpPr>
        <p:spPr>
          <a:xfrm>
            <a:off x="3569081" y="3559109"/>
            <a:ext cx="552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46AB7FE-6855-C1FF-93BB-3D2D50611FD4}"/>
              </a:ext>
            </a:extLst>
          </p:cNvPr>
          <p:cNvSpPr txBox="1"/>
          <p:nvPr/>
        </p:nvSpPr>
        <p:spPr>
          <a:xfrm>
            <a:off x="3569080" y="4337517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b=F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615759-1EE2-0A60-1273-02D77D26C9B4}"/>
              </a:ext>
            </a:extLst>
          </p:cNvPr>
          <p:cNvSpPr txBox="1"/>
          <p:nvPr/>
        </p:nvSpPr>
        <p:spPr>
          <a:xfrm>
            <a:off x="3583244" y="6165502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503053C-F029-92EB-B61C-6157415A6B05}"/>
              </a:ext>
            </a:extLst>
          </p:cNvPr>
          <p:cNvSpPr txBox="1"/>
          <p:nvPr/>
        </p:nvSpPr>
        <p:spPr>
          <a:xfrm>
            <a:off x="3520258" y="5463472"/>
            <a:ext cx="55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b=F</a:t>
            </a:r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3A8F1030-BD26-6ABA-5C2D-17E580F51747}"/>
              </a:ext>
            </a:extLst>
          </p:cNvPr>
          <p:cNvSpPr/>
          <p:nvPr/>
        </p:nvSpPr>
        <p:spPr>
          <a:xfrm>
            <a:off x="5278191" y="3620107"/>
            <a:ext cx="301326" cy="279471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모서리가 둥근 직사각형 16">
            <a:extLst>
              <a:ext uri="{FF2B5EF4-FFF2-40B4-BE49-F238E27FC236}">
                <a16:creationId xmlns:a16="http://schemas.microsoft.com/office/drawing/2014/main" id="{6C315CB8-3712-BB26-D92D-62B4820A4043}"/>
              </a:ext>
            </a:extLst>
          </p:cNvPr>
          <p:cNvSpPr/>
          <p:nvPr/>
        </p:nvSpPr>
        <p:spPr>
          <a:xfrm>
            <a:off x="9336640" y="6230715"/>
            <a:ext cx="1195206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 making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2" name="모서리가 둥근 직사각형 17">
            <a:extLst>
              <a:ext uri="{FF2B5EF4-FFF2-40B4-BE49-F238E27FC236}">
                <a16:creationId xmlns:a16="http://schemas.microsoft.com/office/drawing/2014/main" id="{1FA3640E-2ECA-30D1-885F-6126C497C6D8}"/>
              </a:ext>
            </a:extLst>
          </p:cNvPr>
          <p:cNvSpPr/>
          <p:nvPr/>
        </p:nvSpPr>
        <p:spPr>
          <a:xfrm>
            <a:off x="10849779" y="6230715"/>
            <a:ext cx="108646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83" name="직선 화살표 연결선 18">
            <a:extLst>
              <a:ext uri="{FF2B5EF4-FFF2-40B4-BE49-F238E27FC236}">
                <a16:creationId xmlns:a16="http://schemas.microsoft.com/office/drawing/2014/main" id="{2295979D-F33D-E863-7971-A28E3C236E32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10531846" y="6492875"/>
            <a:ext cx="3179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18">
            <a:extLst>
              <a:ext uri="{FF2B5EF4-FFF2-40B4-BE49-F238E27FC236}">
                <a16:creationId xmlns:a16="http://schemas.microsoft.com/office/drawing/2014/main" id="{1DF35C30-29BA-3C25-D214-6749E60710BF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Smiley Face 84">
            <a:extLst>
              <a:ext uri="{FF2B5EF4-FFF2-40B4-BE49-F238E27FC236}">
                <a16:creationId xmlns:a16="http://schemas.microsoft.com/office/drawing/2014/main" id="{719ECA18-4101-FFA7-C999-93EA9504BD60}"/>
              </a:ext>
            </a:extLst>
          </p:cNvPr>
          <p:cNvSpPr/>
          <p:nvPr/>
        </p:nvSpPr>
        <p:spPr>
          <a:xfrm>
            <a:off x="5759165" y="4560265"/>
            <a:ext cx="914400" cy="914400"/>
          </a:xfrm>
          <a:prstGeom prst="smileyFac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430111C1-EBA4-7C62-B94C-9DF413456691}"/>
              </a:ext>
            </a:extLst>
          </p:cNvPr>
          <p:cNvSpPr/>
          <p:nvPr/>
        </p:nvSpPr>
        <p:spPr>
          <a:xfrm>
            <a:off x="6956202" y="4945677"/>
            <a:ext cx="2042907" cy="1049865"/>
          </a:xfrm>
          <a:prstGeom prst="wedgeRoundRectCallout">
            <a:avLst>
              <a:gd name="adj1" fmla="val -55632"/>
              <a:gd name="adj2" fmla="val -64320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 shouldn’t investigate t and investigate b!</a:t>
            </a: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3C44A982-F399-6022-A5EF-01B747D5EBE9}"/>
              </a:ext>
            </a:extLst>
          </p:cNvPr>
          <p:cNvSpPr/>
          <p:nvPr/>
        </p:nvSpPr>
        <p:spPr>
          <a:xfrm>
            <a:off x="9440217" y="4945676"/>
            <a:ext cx="2248692" cy="1049865"/>
          </a:xfrm>
          <a:prstGeom prst="wedgeRoundRectCallout">
            <a:avLst>
              <a:gd name="adj1" fmla="val -55752"/>
              <a:gd name="adj2" fmla="val -65485"/>
              <a:gd name="adj3" fmla="val 16667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Wow, this tree is exponential in the number of choices!</a:t>
            </a:r>
          </a:p>
        </p:txBody>
      </p:sp>
      <p:pic>
        <p:nvPicPr>
          <p:cNvPr id="88" name="그래픽 3">
            <a:extLst>
              <a:ext uri="{FF2B5EF4-FFF2-40B4-BE49-F238E27FC236}">
                <a16:creationId xmlns:a16="http://schemas.microsoft.com/office/drawing/2014/main" id="{78B8B1F6-7390-9EEC-3AE9-F98C20039F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552" t="54971" r="48874" b="34269"/>
          <a:stretch/>
        </p:blipFill>
        <p:spPr>
          <a:xfrm>
            <a:off x="5609167" y="1381247"/>
            <a:ext cx="5734716" cy="2794713"/>
          </a:xfrm>
          <a:prstGeom prst="rect">
            <a:avLst/>
          </a:prstGeom>
        </p:spPr>
      </p:pic>
      <p:sp>
        <p:nvSpPr>
          <p:cNvPr id="89" name="직사각형 5">
            <a:extLst>
              <a:ext uri="{FF2B5EF4-FFF2-40B4-BE49-F238E27FC236}">
                <a16:creationId xmlns:a16="http://schemas.microsoft.com/office/drawing/2014/main" id="{BC0998E7-D6B5-AD5B-F124-954E36D23A45}"/>
              </a:ext>
            </a:extLst>
          </p:cNvPr>
          <p:cNvSpPr/>
          <p:nvPr/>
        </p:nvSpPr>
        <p:spPr>
          <a:xfrm>
            <a:off x="10431986" y="2470720"/>
            <a:ext cx="835585" cy="7487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4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🚨</a:t>
            </a:r>
            <a:endParaRPr kumimoji="1" lang="ko-US" altLang="en-US" sz="40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0" name="웃는 얼굴[S] 9">
            <a:extLst>
              <a:ext uri="{FF2B5EF4-FFF2-40B4-BE49-F238E27FC236}">
                <a16:creationId xmlns:a16="http://schemas.microsoft.com/office/drawing/2014/main" id="{1A955389-8169-0A09-87DA-C9449E19E8E6}"/>
              </a:ext>
            </a:extLst>
          </p:cNvPr>
          <p:cNvSpPr/>
          <p:nvPr/>
        </p:nvSpPr>
        <p:spPr>
          <a:xfrm rot="19957000">
            <a:off x="9092949" y="1433096"/>
            <a:ext cx="662062" cy="569339"/>
          </a:xfrm>
          <a:prstGeom prst="smileyFace">
            <a:avLst>
              <a:gd name="adj" fmla="val -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B13159-A582-C013-31B7-71C0371A9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21</a:t>
            </a:fld>
            <a:endParaRPr kumimoji="1" lang="ko-US" altLang="en-US"/>
          </a:p>
        </p:txBody>
      </p:sp>
      <p:cxnSp>
        <p:nvCxnSpPr>
          <p:cNvPr id="5" name="Straight Arrow Connector 26">
            <a:extLst>
              <a:ext uri="{FF2B5EF4-FFF2-40B4-BE49-F238E27FC236}">
                <a16:creationId xmlns:a16="http://schemas.microsoft.com/office/drawing/2014/main" id="{7E6D3BA8-9736-2B8B-E6A0-58D8B911D29B}"/>
              </a:ext>
            </a:extLst>
          </p:cNvPr>
          <p:cNvCxnSpPr>
            <a:cxnSpLocks/>
            <a:stCxn id="23" idx="5"/>
            <a:endCxn id="24" idx="2"/>
          </p:cNvCxnSpPr>
          <p:nvPr/>
        </p:nvCxnSpPr>
        <p:spPr>
          <a:xfrm>
            <a:off x="1283580" y="5314996"/>
            <a:ext cx="1229948" cy="6426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61">
            <a:extLst>
              <a:ext uri="{FF2B5EF4-FFF2-40B4-BE49-F238E27FC236}">
                <a16:creationId xmlns:a16="http://schemas.microsoft.com/office/drawing/2014/main" id="{D212589B-4C4D-49A9-05C7-DE4B4FA4D4C8}"/>
              </a:ext>
            </a:extLst>
          </p:cNvPr>
          <p:cNvCxnSpPr>
            <a:cxnSpLocks/>
            <a:endCxn id="54" idx="1"/>
          </p:cNvCxnSpPr>
          <p:nvPr/>
        </p:nvCxnSpPr>
        <p:spPr>
          <a:xfrm>
            <a:off x="3378200" y="6165502"/>
            <a:ext cx="985591" cy="857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67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6" grpId="0" animBg="1"/>
      <p:bldP spid="53" grpId="0" animBg="1"/>
      <p:bldP spid="54" grpId="0" animBg="1"/>
      <p:bldP spid="55" grpId="0" animBg="1"/>
      <p:bldP spid="74" grpId="0"/>
      <p:bldP spid="75" grpId="0"/>
      <p:bldP spid="76" grpId="0"/>
      <p:bldP spid="77" grpId="0"/>
      <p:bldP spid="78" grpId="0"/>
      <p:bldP spid="79" grpId="0"/>
      <p:bldP spid="80" grpId="0" animBg="1"/>
      <p:bldP spid="85" grpId="0" animBg="1"/>
      <p:bldP spid="86" grpId="0" animBg="1"/>
      <p:bldP spid="87" grpId="0" animBg="1"/>
      <p:bldP spid="89" grpId="0" animBg="1"/>
      <p:bldP spid="9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8840725" y="4353178"/>
            <a:ext cx="1999488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 (MEU)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1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24374" y="1866008"/>
            <a:ext cx="966213" cy="466648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직사각형 2">
            <a:extLst>
              <a:ext uri="{FF2B5EF4-FFF2-40B4-BE49-F238E27FC236}">
                <a16:creationId xmlns:a16="http://schemas.microsoft.com/office/drawing/2014/main" id="{A14AAE7A-3237-5566-BAEF-AD1EB6A8E4BB}"/>
              </a:ext>
            </a:extLst>
          </p:cNvPr>
          <p:cNvSpPr/>
          <p:nvPr/>
        </p:nvSpPr>
        <p:spPr>
          <a:xfrm>
            <a:off x="685800" y="1911096"/>
            <a:ext cx="4445876" cy="1959338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508A733-4B9F-03CF-9E80-B1BE67A6889B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4495355" y="874330"/>
            <a:ext cx="1503553" cy="7187183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59C61B-1C99-81A7-36BF-AF90A7977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482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A63A0204-A267-C86D-6837-6847855CC926}"/>
              </a:ext>
            </a:extLst>
          </p:cNvPr>
          <p:cNvSpPr/>
          <p:nvPr/>
        </p:nvSpPr>
        <p:spPr>
          <a:xfrm>
            <a:off x="4564053" y="3360428"/>
            <a:ext cx="4552514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All </a:t>
            </a: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</a:t>
            </a: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contributions!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Weighted by the</a:t>
            </a: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expectation semiring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Check out our SRC poster for details!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BA478C-92B5-5285-CCB1-1FFAA1DD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048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A63A0204-A267-C86D-6837-6847855CC926}"/>
              </a:ext>
            </a:extLst>
          </p:cNvPr>
          <p:cNvSpPr/>
          <p:nvPr/>
        </p:nvSpPr>
        <p:spPr>
          <a:xfrm>
            <a:off x="4447793" y="3347549"/>
            <a:ext cx="4843273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Build on prior work</a:t>
            </a:r>
            <a:r>
              <a:rPr kumimoji="1" lang="en-US" altLang="ko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5,6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b="1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New</a:t>
            </a: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algorithm contribution for fast MEU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0BD087-6A2E-34C0-212D-8B0EBDB6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24</a:t>
            </a:fld>
            <a:endParaRPr kumimoji="1" lang="ko-US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DE231-9EA3-8A6F-547A-9443EDC856D1}"/>
              </a:ext>
            </a:extLst>
          </p:cNvPr>
          <p:cNvSpPr txBox="1"/>
          <p:nvPr/>
        </p:nvSpPr>
        <p:spPr>
          <a:xfrm>
            <a:off x="310896" y="6227789"/>
            <a:ext cx="81859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5.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Kiesel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R.,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Totis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P.,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Kimmig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(2022). Efficient Knowledge Compilation Beyond Weighted Model Counting. Theory and Practice of Logic Programming, 22(4), 505-522.</a:t>
            </a:r>
          </a:p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6.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Derkinderen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V., &amp; De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L. (2020). Algebraic circuits for decision theoretic inference and learning. In ECAI 2020 (pp. 2569-2576). IOS Press.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28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4">
            <a:extLst>
              <a:ext uri="{FF2B5EF4-FFF2-40B4-BE49-F238E27FC236}">
                <a16:creationId xmlns:a16="http://schemas.microsoft.com/office/drawing/2014/main" id="{99352397-7E32-3049-AB2E-665153D29E03}"/>
              </a:ext>
            </a:extLst>
          </p:cNvPr>
          <p:cNvSpPr/>
          <p:nvPr/>
        </p:nvSpPr>
        <p:spPr>
          <a:xfrm>
            <a:off x="83058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probabilistic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5">
            <a:extLst>
              <a:ext uri="{FF2B5EF4-FFF2-40B4-BE49-F238E27FC236}">
                <a16:creationId xmlns:a16="http://schemas.microsoft.com/office/drawing/2014/main" id="{EBB2E709-6A8B-10A6-4924-D6E5AC17DC4F}"/>
              </a:ext>
            </a:extLst>
          </p:cNvPr>
          <p:cNvSpPr/>
          <p:nvPr/>
        </p:nvSpPr>
        <p:spPr>
          <a:xfrm>
            <a:off x="3351276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Decision-theoretic 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6">
            <a:extLst>
              <a:ext uri="{FF2B5EF4-FFF2-40B4-BE49-F238E27FC236}">
                <a16:creationId xmlns:a16="http://schemas.microsoft.com/office/drawing/2014/main" id="{44D8D393-DBE8-C1F7-2DB1-F180511189AA}"/>
              </a:ext>
            </a:extLst>
          </p:cNvPr>
          <p:cNvSpPr/>
          <p:nvPr/>
        </p:nvSpPr>
        <p:spPr>
          <a:xfrm>
            <a:off x="6096000" y="207022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7">
            <a:extLst>
              <a:ext uri="{FF2B5EF4-FFF2-40B4-BE49-F238E27FC236}">
                <a16:creationId xmlns:a16="http://schemas.microsoft.com/office/drawing/2014/main" id="{149CB687-36A7-399A-CF20-AC2F70ADFDA3}"/>
              </a:ext>
            </a:extLst>
          </p:cNvPr>
          <p:cNvSpPr/>
          <p:nvPr/>
        </p:nvSpPr>
        <p:spPr>
          <a:xfrm>
            <a:off x="8840724" y="2070226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8">
            <a:extLst>
              <a:ext uri="{FF2B5EF4-FFF2-40B4-BE49-F238E27FC236}">
                <a16:creationId xmlns:a16="http://schemas.microsoft.com/office/drawing/2014/main" id="{6868F622-6F4C-C564-1BE5-67F8049BA971}"/>
              </a:ext>
            </a:extLst>
          </p:cNvPr>
          <p:cNvSpPr/>
          <p:nvPr/>
        </p:nvSpPr>
        <p:spPr>
          <a:xfrm>
            <a:off x="9017508" y="4353178"/>
            <a:ext cx="1645920" cy="112471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9" name="직선 화살표 연결선 10">
            <a:extLst>
              <a:ext uri="{FF2B5EF4-FFF2-40B4-BE49-F238E27FC236}">
                <a16:creationId xmlns:a16="http://schemas.microsoft.com/office/drawing/2014/main" id="{77AEE374-2E36-FE23-3313-73512E1E40D0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476500" y="2893186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13">
            <a:extLst>
              <a:ext uri="{FF2B5EF4-FFF2-40B4-BE49-F238E27FC236}">
                <a16:creationId xmlns:a16="http://schemas.microsoft.com/office/drawing/2014/main" id="{FCBC11CA-B469-998C-6657-9CAB9A734DF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741920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9">
            <a:extLst>
              <a:ext uri="{FF2B5EF4-FFF2-40B4-BE49-F238E27FC236}">
                <a16:creationId xmlns:a16="http://schemas.microsoft.com/office/drawing/2014/main" id="{5778203D-0B13-195A-A7B6-B8440F014124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997196" y="2893186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20">
            <a:extLst>
              <a:ext uri="{FF2B5EF4-FFF2-40B4-BE49-F238E27FC236}">
                <a16:creationId xmlns:a16="http://schemas.microsoft.com/office/drawing/2014/main" id="{16F1EF9E-8315-B222-64FE-90E25E82ABFE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9840468" y="3716146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꺾인 연결선[E] 25">
            <a:extLst>
              <a:ext uri="{FF2B5EF4-FFF2-40B4-BE49-F238E27FC236}">
                <a16:creationId xmlns:a16="http://schemas.microsoft.com/office/drawing/2014/main" id="{2E5B9471-6CF6-D863-FC60-7C12648D1770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6033516" y="1856866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L 도형 9">
            <a:extLst>
              <a:ext uri="{FF2B5EF4-FFF2-40B4-BE49-F238E27FC236}">
                <a16:creationId xmlns:a16="http://schemas.microsoft.com/office/drawing/2014/main" id="{D5F78BAA-B977-C5CA-1B38-D1D0EA0EBF81}"/>
              </a:ext>
            </a:extLst>
          </p:cNvPr>
          <p:cNvSpPr/>
          <p:nvPr/>
        </p:nvSpPr>
        <p:spPr>
          <a:xfrm flipH="1" flipV="1">
            <a:off x="3208278" y="1912513"/>
            <a:ext cx="7764517" cy="3825025"/>
          </a:xfrm>
          <a:prstGeom prst="corner">
            <a:avLst>
              <a:gd name="adj1" fmla="val 51701"/>
              <a:gd name="adj2" fmla="val 58859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88B32E-0375-BE6A-D387-CF4604A97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875930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Compilation</a:t>
            </a:r>
          </a:p>
        </p:txBody>
      </p:sp>
      <p:pic>
        <p:nvPicPr>
          <p:cNvPr id="5" name="그래픽 15">
            <a:extLst>
              <a:ext uri="{FF2B5EF4-FFF2-40B4-BE49-F238E27FC236}">
                <a16:creationId xmlns:a16="http://schemas.microsoft.com/office/drawing/2014/main" id="{609F694B-0256-C568-524F-E544D555A4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425" t="15860" r="23543" b="70890"/>
          <a:stretch/>
        </p:blipFill>
        <p:spPr>
          <a:xfrm>
            <a:off x="838200" y="1552827"/>
            <a:ext cx="8323280" cy="2502502"/>
          </a:xfrm>
          <a:prstGeom prst="rect">
            <a:avLst/>
          </a:prstGeom>
        </p:spPr>
      </p:pic>
      <p:pic>
        <p:nvPicPr>
          <p:cNvPr id="6" name="그래픽 19">
            <a:extLst>
              <a:ext uri="{FF2B5EF4-FFF2-40B4-BE49-F238E27FC236}">
                <a16:creationId xmlns:a16="http://schemas.microsoft.com/office/drawing/2014/main" id="{5B6B6A9F-692E-FD3F-9436-8D68A8946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58" t="71906" r="29759" b="16627"/>
          <a:stretch/>
        </p:blipFill>
        <p:spPr>
          <a:xfrm>
            <a:off x="648824" y="4090994"/>
            <a:ext cx="7063631" cy="25892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C28FE22-14B4-3022-AEBE-8028B25FCF69}"/>
              </a:ext>
            </a:extLst>
          </p:cNvPr>
          <p:cNvSpPr/>
          <p:nvPr/>
        </p:nvSpPr>
        <p:spPr>
          <a:xfrm>
            <a:off x="2251908" y="2685430"/>
            <a:ext cx="5323641" cy="267763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17826E-7D43-377A-FE04-EFDF195758D7}"/>
              </a:ext>
            </a:extLst>
          </p:cNvPr>
          <p:cNvSpPr/>
          <p:nvPr/>
        </p:nvSpPr>
        <p:spPr>
          <a:xfrm>
            <a:off x="1694092" y="4151168"/>
            <a:ext cx="2871558" cy="430166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9A6C33-C448-C565-F15D-D5C4698BB17B}"/>
              </a:ext>
            </a:extLst>
          </p:cNvPr>
          <p:cNvSpPr/>
          <p:nvPr/>
        </p:nvSpPr>
        <p:spPr>
          <a:xfrm>
            <a:off x="1004307" y="2980784"/>
            <a:ext cx="2026213" cy="310454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1590A9-843A-F10C-267A-86D27B77F710}"/>
              </a:ext>
            </a:extLst>
          </p:cNvPr>
          <p:cNvSpPr/>
          <p:nvPr/>
        </p:nvSpPr>
        <p:spPr>
          <a:xfrm>
            <a:off x="2030112" y="5771848"/>
            <a:ext cx="2230737" cy="387652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D8F98-B981-6759-C82A-EC085E15425C}"/>
              </a:ext>
            </a:extLst>
          </p:cNvPr>
          <p:cNvSpPr/>
          <p:nvPr/>
        </p:nvSpPr>
        <p:spPr>
          <a:xfrm>
            <a:off x="1236133" y="3303381"/>
            <a:ext cx="7857067" cy="3109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E8FA35-6C28-1BF6-0E17-98BA72978D92}"/>
              </a:ext>
            </a:extLst>
          </p:cNvPr>
          <p:cNvSpPr/>
          <p:nvPr/>
        </p:nvSpPr>
        <p:spPr>
          <a:xfrm>
            <a:off x="2030113" y="4648686"/>
            <a:ext cx="4999337" cy="497605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5570EF-F7D5-281B-DB50-2DC575CF91D5}"/>
              </a:ext>
            </a:extLst>
          </p:cNvPr>
          <p:cNvSpPr/>
          <p:nvPr/>
        </p:nvSpPr>
        <p:spPr>
          <a:xfrm>
            <a:off x="1236133" y="3641280"/>
            <a:ext cx="7857067" cy="3210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41CBB4-23D5-F630-52E5-05F57BC989A9}"/>
              </a:ext>
            </a:extLst>
          </p:cNvPr>
          <p:cNvSpPr/>
          <p:nvPr/>
        </p:nvSpPr>
        <p:spPr>
          <a:xfrm>
            <a:off x="2030112" y="5213643"/>
            <a:ext cx="5062838" cy="51768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8198992" y="6290581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PL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10331450" y="6290581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9844912" y="6485391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1977370" y="6485391"/>
            <a:ext cx="7011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93C1AC-AE44-1258-EE42-0481BC525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610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Compilation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Decision-theoretic PL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CCB96F3-6B4A-26A8-EE2E-C91D799E8592}"/>
              </a:ext>
            </a:extLst>
          </p:cNvPr>
          <p:cNvSpPr/>
          <p:nvPr/>
        </p:nvSpPr>
        <p:spPr>
          <a:xfrm>
            <a:off x="838200" y="2242930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D076AF-D381-55A6-BBC2-BD38960876D5}"/>
              </a:ext>
            </a:extLst>
          </p:cNvPr>
          <p:cNvSpPr/>
          <p:nvPr/>
        </p:nvSpPr>
        <p:spPr>
          <a:xfrm>
            <a:off x="3289300" y="2954545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C6430C-A501-31EF-E982-E6723743F08A}"/>
              </a:ext>
            </a:extLst>
          </p:cNvPr>
          <p:cNvSpPr/>
          <p:nvPr/>
        </p:nvSpPr>
        <p:spPr>
          <a:xfrm>
            <a:off x="3289300" y="1536389"/>
            <a:ext cx="914400" cy="9144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FDD974-E655-DDC6-6F2E-6DCC3B69EC2B}"/>
              </a:ext>
            </a:extLst>
          </p:cNvPr>
          <p:cNvCxnSpPr>
            <a:cxnSpLocks/>
            <a:stCxn id="27" idx="5"/>
            <a:endCxn id="28" idx="2"/>
          </p:cNvCxnSpPr>
          <p:nvPr/>
        </p:nvCxnSpPr>
        <p:spPr>
          <a:xfrm>
            <a:off x="1618689" y="3023419"/>
            <a:ext cx="1670611" cy="38832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84E1A3-D553-BCA7-DCB7-686383E4C95F}"/>
              </a:ext>
            </a:extLst>
          </p:cNvPr>
          <p:cNvCxnSpPr>
            <a:cxnSpLocks/>
            <a:stCxn id="27" idx="7"/>
            <a:endCxn id="29" idx="2"/>
          </p:cNvCxnSpPr>
          <p:nvPr/>
        </p:nvCxnSpPr>
        <p:spPr>
          <a:xfrm flipV="1">
            <a:off x="1618689" y="1993589"/>
            <a:ext cx="1670611" cy="3832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F86B12-523E-C3C8-9595-C08AC933EADA}"/>
              </a:ext>
            </a:extLst>
          </p:cNvPr>
          <p:cNvCxnSpPr>
            <a:cxnSpLocks/>
          </p:cNvCxnSpPr>
          <p:nvPr/>
        </p:nvCxnSpPr>
        <p:spPr>
          <a:xfrm>
            <a:off x="4171949" y="1819914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1373CF-8FFA-3D30-DFB9-77E7F4125A3E}"/>
              </a:ext>
            </a:extLst>
          </p:cNvPr>
          <p:cNvCxnSpPr>
            <a:cxnSpLocks/>
          </p:cNvCxnSpPr>
          <p:nvPr/>
        </p:nvCxnSpPr>
        <p:spPr>
          <a:xfrm>
            <a:off x="4171949" y="2129317"/>
            <a:ext cx="985591" cy="120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91ECCAC-B572-56A0-72F6-A2CC3B72771C}"/>
              </a:ext>
            </a:extLst>
          </p:cNvPr>
          <p:cNvCxnSpPr>
            <a:cxnSpLocks/>
          </p:cNvCxnSpPr>
          <p:nvPr/>
        </p:nvCxnSpPr>
        <p:spPr>
          <a:xfrm>
            <a:off x="4165598" y="3593045"/>
            <a:ext cx="9855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AF5B6BE-0103-F3B1-0012-C31FC9DFC417}"/>
              </a:ext>
            </a:extLst>
          </p:cNvPr>
          <p:cNvCxnSpPr>
            <a:cxnSpLocks/>
          </p:cNvCxnSpPr>
          <p:nvPr/>
        </p:nvCxnSpPr>
        <p:spPr>
          <a:xfrm>
            <a:off x="4171947" y="3258315"/>
            <a:ext cx="985591" cy="664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내용 개체 틀 4">
            <a:extLst>
              <a:ext uri="{FF2B5EF4-FFF2-40B4-BE49-F238E27FC236}">
                <a16:creationId xmlns:a16="http://schemas.microsoft.com/office/drawing/2014/main" id="{4AF3142E-FC69-2F3D-1C5D-87955EC5E5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908" t="75982" r="28665" b="17793"/>
          <a:stretch/>
        </p:blipFill>
        <p:spPr>
          <a:xfrm>
            <a:off x="571951" y="4407263"/>
            <a:ext cx="7384275" cy="1471613"/>
          </a:xfr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71" name="모서리가 둥근 직사각형 6">
            <a:extLst>
              <a:ext uri="{FF2B5EF4-FFF2-40B4-BE49-F238E27FC236}">
                <a16:creationId xmlns:a16="http://schemas.microsoft.com/office/drawing/2014/main" id="{11762BC7-B37B-4F2C-5CA8-56B92BEB49FA}"/>
              </a:ext>
            </a:extLst>
          </p:cNvPr>
          <p:cNvSpPr/>
          <p:nvPr/>
        </p:nvSpPr>
        <p:spPr>
          <a:xfrm>
            <a:off x="4507358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72" name="직선 화살표 연결선 19">
            <a:extLst>
              <a:ext uri="{FF2B5EF4-FFF2-40B4-BE49-F238E27FC236}">
                <a16:creationId xmlns:a16="http://schemas.microsoft.com/office/drawing/2014/main" id="{521DE381-BB69-809E-E38E-6F853F523F9C}"/>
              </a:ext>
            </a:extLst>
          </p:cNvPr>
          <p:cNvCxnSpPr>
            <a:cxnSpLocks/>
            <a:stCxn id="16" idx="3"/>
            <a:endCxn id="71" idx="1"/>
          </p:cNvCxnSpPr>
          <p:nvPr/>
        </p:nvCxnSpPr>
        <p:spPr>
          <a:xfrm>
            <a:off x="4020820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32D268-AFE2-CC2D-9A81-6350F3960D7D}"/>
              </a:ext>
            </a:extLst>
          </p:cNvPr>
          <p:cNvSpPr/>
          <p:nvPr/>
        </p:nvSpPr>
        <p:spPr>
          <a:xfrm flipV="1">
            <a:off x="134224" y="6194316"/>
            <a:ext cx="4031374" cy="5661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4" name="직사각형 2">
            <a:extLst>
              <a:ext uri="{FF2B5EF4-FFF2-40B4-BE49-F238E27FC236}">
                <a16:creationId xmlns:a16="http://schemas.microsoft.com/office/drawing/2014/main" id="{AF1FB79A-7CB1-9040-A720-4ECC56F34F27}"/>
              </a:ext>
            </a:extLst>
          </p:cNvPr>
          <p:cNvSpPr/>
          <p:nvPr/>
        </p:nvSpPr>
        <p:spPr>
          <a:xfrm flipV="1">
            <a:off x="2217420" y="6193045"/>
            <a:ext cx="4031374" cy="5661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43AAFE4-E825-308E-7F6A-A74C2080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7543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2869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952E44-2C4C-4B0B-441D-FFAC8E22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28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55603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6932473" y="3115691"/>
            <a:ext cx="3034668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(1,0)(1,10) + (0,0)(1,0)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682007-337E-8F63-58BE-6EE2B1EB5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29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826393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4719CA-D6D7-218A-9846-E881B7B2B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What is probabilistic programming?	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79A75-FD72-FA8E-B99B-0B9B90F03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691"/>
            <a:ext cx="5170118" cy="3471863"/>
          </a:xfrm>
        </p:spPr>
        <p:txBody>
          <a:bodyPr>
            <a:normAutofit/>
          </a:bodyPr>
          <a:lstStyle/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Programming languages to specify probabilistic models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Still do </a:t>
            </a:r>
            <a:r>
              <a:rPr kumimoji="1" lang="en-US" altLang="ko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inference!</a:t>
            </a:r>
            <a:endParaRPr kumimoji="1" lang="en-US" altLang="ko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Give the probability of some event over the bound variables</a:t>
            </a:r>
          </a:p>
          <a:p>
            <a:pPr lvl="1"/>
            <a:r>
              <a:rPr kumimoji="1" lang="en-US" altLang="ko-US" sz="2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Support for Bayesian conditioning</a:t>
            </a:r>
          </a:p>
          <a:p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 focus on </a:t>
            </a:r>
            <a:r>
              <a:rPr kumimoji="1" lang="en-US" altLang="ko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discrete probability</a:t>
            </a:r>
            <a:r>
              <a:rPr kumimoji="1" lang="en-US" altLang="ko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.</a:t>
            </a:r>
            <a:endParaRPr kumimoji="1" lang="ko-US" altLang="en-US" sz="2400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1026" name="Picture 2" descr="Stan (+R) Workshop">
            <a:extLst>
              <a:ext uri="{FF2B5EF4-FFF2-40B4-BE49-F238E27FC236}">
                <a16:creationId xmlns:a16="http://schemas.microsoft.com/office/drawing/2014/main" id="{AD02B7B2-70EF-247B-1434-71501772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52" y="1775239"/>
            <a:ext cx="3407771" cy="107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FDEC95-CD6A-12BC-5A69-AA88B7AF5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8602" y="3034109"/>
            <a:ext cx="1498730" cy="136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69E4C72-A52E-1702-BA88-78DA4E5DC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952" y="5054252"/>
            <a:ext cx="2351487" cy="806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BAC7E-DF8B-58EB-9CEB-2D30A4D10209}"/>
              </a:ext>
            </a:extLst>
          </p:cNvPr>
          <p:cNvSpPr txBox="1"/>
          <p:nvPr/>
        </p:nvSpPr>
        <p:spPr>
          <a:xfrm>
            <a:off x="9820405" y="200416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Stan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16BD2E-0D7B-8BAE-5181-6DCCE60B03BF}"/>
              </a:ext>
            </a:extLst>
          </p:cNvPr>
          <p:cNvSpPr txBox="1"/>
          <p:nvPr/>
        </p:nvSpPr>
        <p:spPr>
          <a:xfrm>
            <a:off x="7603299" y="3569918"/>
            <a:ext cx="117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Dice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8A10B-1611-0770-0AFB-904D208195AE}"/>
              </a:ext>
            </a:extLst>
          </p:cNvPr>
          <p:cNvSpPr txBox="1"/>
          <p:nvPr/>
        </p:nvSpPr>
        <p:spPr>
          <a:xfrm>
            <a:off x="8893479" y="5298510"/>
            <a:ext cx="1227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Problog</a:t>
            </a:r>
            <a:r>
              <a:rPr kumimoji="1" lang="en-US" altLang="ko-US" baseline="30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34D134-452F-9B0D-9BA1-212E282EC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</a:t>
            </a:fld>
            <a:endParaRPr kumimoji="1" lang="ko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7A770-E490-E5CC-E923-3815038DEC21}"/>
              </a:ext>
            </a:extLst>
          </p:cNvPr>
          <p:cNvSpPr txBox="1"/>
          <p:nvPr/>
        </p:nvSpPr>
        <p:spPr>
          <a:xfrm>
            <a:off x="168288" y="6118354"/>
            <a:ext cx="1037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sz="9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 Carpenter, B., Gelman, A., Hoffman, M. D., Lee, D., Goodrich, B., Betancourt, M., ... &amp; Riddell, A. (2017). Stan: A probabilistic programming language. Journal of statistical software, 76(1).</a:t>
            </a:r>
          </a:p>
          <a:p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Holtzen, S., Van den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&amp; Millstein, T. (2020). Scaling exact inference for discrete probabilistic programs.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Proceedings of the ACM on Programming Languages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(OOPSLA), 1-31.3</a:t>
            </a:r>
            <a:endParaRPr kumimoji="1" lang="en-US" altLang="ko-US" sz="900" b="0" i="0" dirty="0">
              <a:solidFill>
                <a:schemeClr val="bg1">
                  <a:lumMod val="6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Fierens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Van den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Renkens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J.,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Shterionov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Gutmann, B., Thon, I., ... &amp; De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L. (2015). Inference and learning in probabilistic logic programs using weighted </a:t>
            </a:r>
            <a:r>
              <a:rPr lang="en-US" altLang="ko-US" sz="9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formulas.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Theory and Practice of Logic Programming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9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r>
            <a:r>
              <a:rPr lang="en-US" altLang="ko-US" sz="9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(3), 358-401.</a:t>
            </a:r>
            <a:endParaRPr kumimoji="1" lang="ko-US" altLang="en-US" sz="9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36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177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5678424" y="2001109"/>
            <a:ext cx="3479379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(0.6,0)(1,10) + (0.4,0)(0,0) = </a:t>
            </a:r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99E04E-51E0-153C-C6BA-8265A937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30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02328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553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5221224" y="783492"/>
            <a:ext cx="3877007" cy="1325563"/>
          </a:xfrm>
          <a:prstGeom prst="wedgeRoundRectCallout">
            <a:avLst>
              <a:gd name="adj1" fmla="val 66152"/>
              <a:gd name="adj2" fmla="val 98573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(0.7,0)(0.6,6) + (0.3,0)(1,10) =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(0.42, 4.2) + (0.3, 3) = 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(0.72, 7.2)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D4C702F-F4CC-B729-B8A7-BC6995A0A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1042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58553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3712465" y="1565238"/>
            <a:ext cx="4120070" cy="1325563"/>
          </a:xfrm>
          <a:prstGeom prst="wedgeRoundRectCallout">
            <a:avLst>
              <a:gd name="adj1" fmla="val 79124"/>
              <a:gd name="adj2" fmla="val -40081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(0.3,0)(0,0) + (0.7,0)(0.72, 7.2) =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(0.50, 0.50)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C1D22193-4602-A437-1140-9656D114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20162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7E56BBF-93C1-D2CE-D7F1-72FF67F77A18}"/>
              </a:ext>
            </a:extLst>
          </p:cNvPr>
          <p:cNvSpPr/>
          <p:nvPr/>
        </p:nvSpPr>
        <p:spPr>
          <a:xfrm>
            <a:off x="3712465" y="1565238"/>
            <a:ext cx="4120070" cy="1325563"/>
          </a:xfrm>
          <a:prstGeom prst="wedgeRoundRectCallout">
            <a:avLst>
              <a:gd name="adj1" fmla="val 66474"/>
              <a:gd name="adj2" fmla="val -122859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(0.9,0)(0,0) + (0.1,0)(0.5, 5) =</a:t>
            </a:r>
          </a:p>
          <a:p>
            <a:pPr algn="ctr"/>
            <a:r>
              <a:rPr lang="en-US" sz="2000" b="1" u="sng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(0.05, 0.5)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C7FFEA-0AA2-AB18-76BC-BE8D6DCAA7C7}"/>
              </a:ext>
            </a:extLst>
          </p:cNvPr>
          <p:cNvSpPr/>
          <p:nvPr/>
        </p:nvSpPr>
        <p:spPr>
          <a:xfrm>
            <a:off x="8906468" y="1564948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(0.5,5)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A98B66D9-188F-F0F8-9880-08DCC924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43574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32B3-C1A2-D9A7-82D2-C5B407CE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Example: Expected Utility</a:t>
            </a:r>
          </a:p>
        </p:txBody>
      </p:sp>
      <p:sp>
        <p:nvSpPr>
          <p:cNvPr id="15" name="모서리가 둥근 직사각형 5">
            <a:extLst>
              <a:ext uri="{FF2B5EF4-FFF2-40B4-BE49-F238E27FC236}">
                <a16:creationId xmlns:a16="http://schemas.microsoft.com/office/drawing/2014/main" id="{D617B4FB-13F2-0E81-366E-809A977EA7D6}"/>
              </a:ext>
            </a:extLst>
          </p:cNvPr>
          <p:cNvSpPr/>
          <p:nvPr/>
        </p:nvSpPr>
        <p:spPr>
          <a:xfrm>
            <a:off x="242442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PC Compilation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모서리가 둥근 직사각형 6">
            <a:extLst>
              <a:ext uri="{FF2B5EF4-FFF2-40B4-BE49-F238E27FC236}">
                <a16:creationId xmlns:a16="http://schemas.microsoft.com/office/drawing/2014/main" id="{14A97293-0268-9ED7-7417-FA4E882AE9DE}"/>
              </a:ext>
            </a:extLst>
          </p:cNvPr>
          <p:cNvSpPr/>
          <p:nvPr/>
        </p:nvSpPr>
        <p:spPr>
          <a:xfrm>
            <a:off x="2374900" y="6275407"/>
            <a:ext cx="1645920" cy="3896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05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MEU</a:t>
            </a:r>
            <a:endParaRPr kumimoji="1" lang="ko-US" altLang="en-US" sz="105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7" name="직선 화살표 연결선 19">
            <a:extLst>
              <a:ext uri="{FF2B5EF4-FFF2-40B4-BE49-F238E27FC236}">
                <a16:creationId xmlns:a16="http://schemas.microsoft.com/office/drawing/2014/main" id="{5C78DB54-0F22-B001-6E86-D9981955D565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>
            <a:off x="1888362" y="6470217"/>
            <a:ext cx="48653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19">
            <a:extLst>
              <a:ext uri="{FF2B5EF4-FFF2-40B4-BE49-F238E27FC236}">
                <a16:creationId xmlns:a16="http://schemas.microsoft.com/office/drawing/2014/main" id="{F895A106-7FA5-ED8F-E313-3AF7F1A2A98E}"/>
              </a:ext>
            </a:extLst>
          </p:cNvPr>
          <p:cNvCxnSpPr>
            <a:cxnSpLocks/>
          </p:cNvCxnSpPr>
          <p:nvPr/>
        </p:nvCxnSpPr>
        <p:spPr>
          <a:xfrm>
            <a:off x="-361950" y="6482484"/>
            <a:ext cx="60439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>
            <a:extLst>
              <a:ext uri="{FF2B5EF4-FFF2-40B4-BE49-F238E27FC236}">
                <a16:creationId xmlns:a16="http://schemas.microsoft.com/office/drawing/2014/main" id="{88FB9900-2180-3152-E645-266B35BEB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063" t="7849" r="11214" b="7743"/>
          <a:stretch/>
        </p:blipFill>
        <p:spPr>
          <a:xfrm>
            <a:off x="8236474" y="160080"/>
            <a:ext cx="3034669" cy="6600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AC8319-AD52-00B9-46C4-A334B7FC2539}"/>
              </a:ext>
            </a:extLst>
          </p:cNvPr>
          <p:cNvSpPr/>
          <p:nvPr/>
        </p:nvSpPr>
        <p:spPr>
          <a:xfrm>
            <a:off x="8841887" y="6180004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(0,0)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FE0FE4-12E4-4405-1692-014E13BFFC51}"/>
              </a:ext>
            </a:extLst>
          </p:cNvPr>
          <p:cNvSpPr/>
          <p:nvPr/>
        </p:nvSpPr>
        <p:spPr>
          <a:xfrm>
            <a:off x="10200754" y="6180003"/>
            <a:ext cx="75016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097F7C-97A4-F977-2240-6EA8AFD96FB7}"/>
              </a:ext>
            </a:extLst>
          </p:cNvPr>
          <p:cNvSpPr/>
          <p:nvPr/>
        </p:nvSpPr>
        <p:spPr>
          <a:xfrm>
            <a:off x="7824072" y="3064925"/>
            <a:ext cx="914399" cy="4850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(0.9,0)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1947F0-8801-9D5A-059B-18BC7EAE405E}"/>
              </a:ext>
            </a:extLst>
          </p:cNvPr>
          <p:cNvSpPr/>
          <p:nvPr/>
        </p:nvSpPr>
        <p:spPr>
          <a:xfrm>
            <a:off x="9058865" y="822166"/>
            <a:ext cx="722375" cy="265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(0.1,0)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91A92-1F01-6AD6-FF60-484C47EB0564}"/>
              </a:ext>
            </a:extLst>
          </p:cNvPr>
          <p:cNvSpPr/>
          <p:nvPr/>
        </p:nvSpPr>
        <p:spPr>
          <a:xfrm>
            <a:off x="8710858" y="2461434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90B059-572B-7D21-A1A3-86130E6F7F64}"/>
              </a:ext>
            </a:extLst>
          </p:cNvPr>
          <p:cNvSpPr/>
          <p:nvPr/>
        </p:nvSpPr>
        <p:spPr>
          <a:xfrm>
            <a:off x="9466368" y="2119626"/>
            <a:ext cx="734386" cy="109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2DCFED-13C5-BDCE-2E0F-28D1DC96EEEC}"/>
              </a:ext>
            </a:extLst>
          </p:cNvPr>
          <p:cNvSpPr/>
          <p:nvPr/>
        </p:nvSpPr>
        <p:spPr>
          <a:xfrm>
            <a:off x="9378723" y="3231958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(0.7,0)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1F19AC-E827-5DF5-AD91-8A13CAECA7F6}"/>
              </a:ext>
            </a:extLst>
          </p:cNvPr>
          <p:cNvSpPr/>
          <p:nvPr/>
        </p:nvSpPr>
        <p:spPr>
          <a:xfrm>
            <a:off x="10393677" y="3661997"/>
            <a:ext cx="737054" cy="273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(0.3,0)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8CA8EC-BDE4-41B5-7F59-9498448913CC}"/>
              </a:ext>
            </a:extLst>
          </p:cNvPr>
          <p:cNvSpPr/>
          <p:nvPr/>
        </p:nvSpPr>
        <p:spPr>
          <a:xfrm>
            <a:off x="9299841" y="488637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(0.4,0)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FA9014-FACC-F5D3-BE3F-A6EE38597D0D}"/>
              </a:ext>
            </a:extLst>
          </p:cNvPr>
          <p:cNvSpPr/>
          <p:nvPr/>
        </p:nvSpPr>
        <p:spPr>
          <a:xfrm>
            <a:off x="9781240" y="4525590"/>
            <a:ext cx="737054" cy="1608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(0.6,0)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D7DA4E-6286-A014-A163-0CDFC3D9113E}"/>
              </a:ext>
            </a:extLst>
          </p:cNvPr>
          <p:cNvSpPr/>
          <p:nvPr/>
        </p:nvSpPr>
        <p:spPr>
          <a:xfrm>
            <a:off x="9592056" y="5576642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(1,0)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A5B972-1143-670A-D9FA-C660EF47034F}"/>
              </a:ext>
            </a:extLst>
          </p:cNvPr>
          <p:cNvSpPr/>
          <p:nvPr/>
        </p:nvSpPr>
        <p:spPr>
          <a:xfrm>
            <a:off x="10644175" y="5608313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971D36-1E95-73CC-57C3-0BCE70FCE0BA}"/>
              </a:ext>
            </a:extLst>
          </p:cNvPr>
          <p:cNvSpPr txBox="1"/>
          <p:nvPr/>
        </p:nvSpPr>
        <p:spPr>
          <a:xfrm>
            <a:off x="838200" y="3460255"/>
            <a:ext cx="58666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24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24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Return 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24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24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24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/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Expectation semiring: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>
                            <a:latin typeface="CMU Serif" panose="02000603000000000000" pitchFamily="2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MU Serif" panose="02000603000000000000" pitchFamily="2" charset="0"/>
                            <a:cs typeface="CMU Serif" panose="02000603000000000000" pitchFamily="2" charset="0"/>
                          </a:rPr>
                          <m:t>≥0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×</m:t>
                    </m:r>
                  </m:oMath>
                </a14:m>
                <a:r>
                  <a:rPr lang="en-US" sz="2400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 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0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(0.0,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ko-US" sz="2400" b="1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1</a:t>
                </a:r>
                <a:r>
                  <a:rPr kumimoji="1" lang="en-US" altLang="ko-US" sz="240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= (1.0, 0.0)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endParaRPr kumimoji="1" lang="en-US" altLang="ko-US" sz="2400" b="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ko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𝑝𝑞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𝑝𝑣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𝑞𝑢</m:t>
                    </m:r>
                    <m:r>
                      <a:rPr kumimoji="1" lang="en-US" altLang="ko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ko-US" sz="24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endParaRPr lang="en-US" sz="2400" b="0" i="0" dirty="0">
                  <a:solidFill>
                    <a:srgbClr val="373637"/>
                  </a:solidFill>
                  <a:effectLst/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FA3F074-3453-521E-87F3-D8668EF0AE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0462"/>
                <a:ext cx="5866678" cy="2308324"/>
              </a:xfrm>
              <a:prstGeom prst="rect">
                <a:avLst/>
              </a:prstGeom>
              <a:blipFill>
                <a:blip r:embed="rId4"/>
                <a:stretch>
                  <a:fillRect l="-1663" t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11A8AA2-24C5-F65C-AEFE-D7DC0CF2B56B}"/>
              </a:ext>
            </a:extLst>
          </p:cNvPr>
          <p:cNvSpPr/>
          <p:nvPr/>
        </p:nvSpPr>
        <p:spPr>
          <a:xfrm>
            <a:off x="10207490" y="5097255"/>
            <a:ext cx="750169" cy="290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(1,10)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F06FA3-D3B1-1333-647B-6121C9BEEF98}"/>
              </a:ext>
            </a:extLst>
          </p:cNvPr>
          <p:cNvSpPr/>
          <p:nvPr/>
        </p:nvSpPr>
        <p:spPr>
          <a:xfrm>
            <a:off x="9509580" y="3931937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(0.6,6)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73EA52-4CFD-3AA4-1669-2BBF20343B56}"/>
              </a:ext>
            </a:extLst>
          </p:cNvPr>
          <p:cNvSpPr/>
          <p:nvPr/>
        </p:nvSpPr>
        <p:spPr>
          <a:xfrm>
            <a:off x="9509761" y="2728579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(0.72,7.2)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1C7FFEA-0AA2-AB18-76BC-BE8D6DCAA7C7}"/>
              </a:ext>
            </a:extLst>
          </p:cNvPr>
          <p:cNvSpPr/>
          <p:nvPr/>
        </p:nvSpPr>
        <p:spPr>
          <a:xfrm>
            <a:off x="8906468" y="1564948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(0.5,5)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CDBB50-8C36-AF17-DF75-DF1D12DA7E9E}"/>
              </a:ext>
            </a:extLst>
          </p:cNvPr>
          <p:cNvSpPr/>
          <p:nvPr/>
        </p:nvSpPr>
        <p:spPr>
          <a:xfrm>
            <a:off x="8442661" y="373923"/>
            <a:ext cx="750169" cy="232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(0.05,0.5)</a:t>
            </a:r>
          </a:p>
        </p:txBody>
      </p:sp>
      <p:pic>
        <p:nvPicPr>
          <p:cNvPr id="29" name="그래픽 3">
            <a:extLst>
              <a:ext uri="{FF2B5EF4-FFF2-40B4-BE49-F238E27FC236}">
                <a16:creationId xmlns:a16="http://schemas.microsoft.com/office/drawing/2014/main" id="{528F2CD2-1741-F74D-A991-245DA59FA2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259" t="80671" r="33805" b="14152"/>
          <a:stretch/>
        </p:blipFill>
        <p:spPr>
          <a:xfrm>
            <a:off x="758540" y="4911692"/>
            <a:ext cx="5777055" cy="1211830"/>
          </a:xfrm>
          <a:prstGeom prst="rect">
            <a:avLst/>
          </a:prstGeom>
        </p:spPr>
      </p:pic>
      <p:sp>
        <p:nvSpPr>
          <p:cNvPr id="30" name="직사각형 5">
            <a:extLst>
              <a:ext uri="{FF2B5EF4-FFF2-40B4-BE49-F238E27FC236}">
                <a16:creationId xmlns:a16="http://schemas.microsoft.com/office/drawing/2014/main" id="{93635E0F-6CA6-D809-9AFC-84C2424F6766}"/>
              </a:ext>
            </a:extLst>
          </p:cNvPr>
          <p:cNvSpPr/>
          <p:nvPr/>
        </p:nvSpPr>
        <p:spPr>
          <a:xfrm>
            <a:off x="5629756" y="5341137"/>
            <a:ext cx="697892" cy="3738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D9BF00F-CD30-9493-A92D-F28281E4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34</a:t>
            </a:fld>
            <a:endParaRPr kumimoji="1" lang="ko-US" altLang="en-US"/>
          </a:p>
        </p:txBody>
      </p:sp>
      <p:sp>
        <p:nvSpPr>
          <p:cNvPr id="26" name="Speech Bubble: Rectangle with Corners Rounded 76">
            <a:extLst>
              <a:ext uri="{FF2B5EF4-FFF2-40B4-BE49-F238E27FC236}">
                <a16:creationId xmlns:a16="http://schemas.microsoft.com/office/drawing/2014/main" id="{06D572AF-1968-7851-39BB-199416B1C04B}"/>
              </a:ext>
            </a:extLst>
          </p:cNvPr>
          <p:cNvSpPr/>
          <p:nvPr/>
        </p:nvSpPr>
        <p:spPr>
          <a:xfrm>
            <a:off x="4671783" y="1499331"/>
            <a:ext cx="3515957" cy="1858733"/>
          </a:xfrm>
          <a:prstGeom prst="wedgeRoundRectCallout">
            <a:avLst>
              <a:gd name="adj1" fmla="val 73452"/>
              <a:gd name="adj2" fmla="val -93502"/>
              <a:gd name="adj3" fmla="val 16667"/>
            </a:avLst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Key point: 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The probabilistic circuit represents expected utility </a:t>
            </a:r>
            <a:r>
              <a:rPr lang="en-US" sz="2000" i="1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given</a:t>
            </a:r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our decisions!</a:t>
            </a:r>
          </a:p>
        </p:txBody>
      </p:sp>
    </p:spTree>
    <p:extLst>
      <p:ext uri="{BB962C8B-B14F-4D97-AF65-F5344CB8AC3E}">
        <p14:creationId xmlns:p14="http://schemas.microsoft.com/office/powerpoint/2010/main" val="34211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2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6681130" y="1172528"/>
            <a:ext cx="2078822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60CB691-A8AC-85F3-FE4E-5A56A57F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35</a:t>
            </a:fld>
            <a:endParaRPr kumimoji="1" lang="ko-US" altLang="en-US"/>
          </a:p>
        </p:txBody>
      </p:sp>
      <p:sp>
        <p:nvSpPr>
          <p:cNvPr id="8" name="Rectangle 47">
            <a:extLst>
              <a:ext uri="{FF2B5EF4-FFF2-40B4-BE49-F238E27FC236}">
                <a16:creationId xmlns:a16="http://schemas.microsoft.com/office/drawing/2014/main" id="{551C04D7-CFEB-604F-7EDF-5FDE26DA2600}"/>
              </a:ext>
            </a:extLst>
          </p:cNvPr>
          <p:cNvSpPr/>
          <p:nvPr/>
        </p:nvSpPr>
        <p:spPr>
          <a:xfrm>
            <a:off x="1019168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64635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48" grpId="0" animBg="1"/>
      <p:bldP spid="49" grpId="0" animBg="1"/>
      <p:bldP spid="50" grpId="0" animBg="1"/>
      <p:bldP spid="52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9409176" y="2007890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7A29DA-F161-F41B-4301-4D671145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2728448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E75EAE9-1703-51C6-EBF4-F9A76B23143F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20817F-0D1C-9D20-E21F-6DA628C4F6D6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8894020" y="4147378"/>
            <a:ext cx="2175579" cy="747712"/>
          </a:xfrm>
          <a:prstGeom prst="wedgeRectCallout">
            <a:avLst>
              <a:gd name="adj1" fmla="val 23465"/>
              <a:gd name="adj2" fmla="val 89404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9B99A0-7040-A8A3-04CC-7704BE6CF7E1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61BA5A-6EF3-FDDE-053E-2417EEFF2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1429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30AFF7-E2DA-0AC4-71C2-DCF6317EFC6C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B1D0CCE-B059-802C-28B6-0593A538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38</a:t>
            </a:fld>
            <a:endParaRPr kumimoji="1" lang="ko-US" altLang="en-US"/>
          </a:p>
        </p:txBody>
      </p:sp>
      <p:cxnSp>
        <p:nvCxnSpPr>
          <p:cNvPr id="6" name="Straight Arrow Connector 42">
            <a:extLst>
              <a:ext uri="{FF2B5EF4-FFF2-40B4-BE49-F238E27FC236}">
                <a16:creationId xmlns:a16="http://schemas.microsoft.com/office/drawing/2014/main" id="{61B365A5-16C1-3020-4E2D-AB77258C7F4F}"/>
              </a:ext>
            </a:extLst>
          </p:cNvPr>
          <p:cNvCxnSpPr>
            <a:cxnSpLocks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7">
            <a:extLst>
              <a:ext uri="{FF2B5EF4-FFF2-40B4-BE49-F238E27FC236}">
                <a16:creationId xmlns:a16="http://schemas.microsoft.com/office/drawing/2014/main" id="{F942BCDF-70C6-9E96-EE2C-8517A197E3D0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8277232" y="4222107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</p:spTree>
    <p:extLst>
      <p:ext uri="{BB962C8B-B14F-4D97-AF65-F5344CB8AC3E}">
        <p14:creationId xmlns:p14="http://schemas.microsoft.com/office/powerpoint/2010/main" val="2496261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 branch-and-bound approach to MEU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69068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8507053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2514687" y="2875312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  <a:endCxn id="29" idx="7"/>
          </p:cNvCxnSpPr>
          <p:nvPr/>
        </p:nvCxnSpPr>
        <p:spPr>
          <a:xfrm flipH="1">
            <a:off x="3513567" y="2244376"/>
            <a:ext cx="1997302" cy="793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ABE03B5-8A1E-B807-B1A1-092F686C74FC}"/>
              </a:ext>
            </a:extLst>
          </p:cNvPr>
          <p:cNvCxnSpPr>
            <a:cxnSpLocks/>
            <a:stCxn id="4" idx="6"/>
            <a:endCxn id="28" idx="1"/>
          </p:cNvCxnSpPr>
          <p:nvPr/>
        </p:nvCxnSpPr>
        <p:spPr>
          <a:xfrm>
            <a:off x="6681130" y="2244376"/>
            <a:ext cx="1997304" cy="79310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</p:cNvCxnSpPr>
          <p:nvPr/>
        </p:nvCxnSpPr>
        <p:spPr>
          <a:xfrm flipH="1">
            <a:off x="1636776" y="3820517"/>
            <a:ext cx="1049292" cy="1446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3513567" y="3820517"/>
            <a:ext cx="921273" cy="144642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05788D3-969E-6E51-E1BB-A8EBB5CF5693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7659624" y="3820517"/>
            <a:ext cx="1018810" cy="14455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1019167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16EED0-EB58-DE06-1D20-9D1C55FA7DAD}"/>
              </a:ext>
            </a:extLst>
          </p:cNvPr>
          <p:cNvSpPr/>
          <p:nvPr/>
        </p:nvSpPr>
        <p:spPr>
          <a:xfrm>
            <a:off x="7042015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5.8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3817231" y="525307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0.72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CB4C131-EC0C-C9FC-7A4F-601DA22946A7}"/>
              </a:ext>
            </a:extLst>
          </p:cNvPr>
          <p:cNvSpPr/>
          <p:nvPr/>
        </p:nvSpPr>
        <p:spPr>
          <a:xfrm>
            <a:off x="3684948" y="2267073"/>
            <a:ext cx="2411052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0.72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FB006E-8E85-B562-5079-68FECC6B784C}"/>
              </a:ext>
            </a:extLst>
          </p:cNvPr>
          <p:cNvSpPr/>
          <p:nvPr/>
        </p:nvSpPr>
        <p:spPr>
          <a:xfrm>
            <a:off x="838200" y="1455944"/>
            <a:ext cx="2551176" cy="82705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lb</a:t>
            </a:r>
            <a:r>
              <a:rPr lang="en-US" sz="32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5.8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A85A6D2-3873-B9AE-53B5-01D5A1A1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39</a:t>
            </a:fld>
            <a:endParaRPr kumimoji="1" lang="ko-US" altLang="en-US"/>
          </a:p>
        </p:txBody>
      </p:sp>
      <p:cxnSp>
        <p:nvCxnSpPr>
          <p:cNvPr id="6" name="Straight Arrow Connector 42">
            <a:extLst>
              <a:ext uri="{FF2B5EF4-FFF2-40B4-BE49-F238E27FC236}">
                <a16:creationId xmlns:a16="http://schemas.microsoft.com/office/drawing/2014/main" id="{7C577ADB-B213-501C-7957-DC7E791F8674}"/>
              </a:ext>
            </a:extLst>
          </p:cNvPr>
          <p:cNvCxnSpPr>
            <a:cxnSpLocks/>
          </p:cNvCxnSpPr>
          <p:nvPr/>
        </p:nvCxnSpPr>
        <p:spPr>
          <a:xfrm>
            <a:off x="9505933" y="3820517"/>
            <a:ext cx="951755" cy="144558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47">
            <a:extLst>
              <a:ext uri="{FF2B5EF4-FFF2-40B4-BE49-F238E27FC236}">
                <a16:creationId xmlns:a16="http://schemas.microsoft.com/office/drawing/2014/main" id="{EC70122D-9FB2-950B-26B4-334A0012223D}"/>
              </a:ext>
            </a:extLst>
          </p:cNvPr>
          <p:cNvSpPr/>
          <p:nvPr/>
        </p:nvSpPr>
        <p:spPr>
          <a:xfrm>
            <a:off x="9840079" y="5266106"/>
            <a:ext cx="1235217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550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7" grpId="0" animBg="1"/>
      <p:bldP spid="50" grpId="0" animBg="1"/>
      <p:bldP spid="5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49C0AAC0-46AA-1558-4DC6-8E2551E89469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4428744" y="990600"/>
            <a:ext cx="1828800" cy="73639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곱하기 29">
            <a:extLst>
              <a:ext uri="{FF2B5EF4-FFF2-40B4-BE49-F238E27FC236}">
                <a16:creationId xmlns:a16="http://schemas.microsoft.com/office/drawing/2014/main" id="{C0F1C375-8D12-6C04-D465-CBF563A6F010}"/>
              </a:ext>
            </a:extLst>
          </p:cNvPr>
          <p:cNvSpPr/>
          <p:nvPr/>
        </p:nvSpPr>
        <p:spPr>
          <a:xfrm>
            <a:off x="1030538" y="5025417"/>
            <a:ext cx="1261242" cy="107205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815B62-6B3D-112A-F8B5-5880BD01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86716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30" grpId="0" animBg="1"/>
      <p:bldP spid="30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C5595-9C6F-0F3B-42B0-EAB3417F1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New: Factorized nested decision making?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1137C92-FCD8-0DAB-D66E-C51E727245FC}"/>
              </a:ext>
            </a:extLst>
          </p:cNvPr>
          <p:cNvSpPr/>
          <p:nvPr/>
        </p:nvSpPr>
        <p:spPr>
          <a:xfrm>
            <a:off x="5510869" y="135425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7FF065-9D01-258E-E32B-9F90000685D3}"/>
              </a:ext>
            </a:extLst>
          </p:cNvPr>
          <p:cNvSpPr/>
          <p:nvPr/>
        </p:nvSpPr>
        <p:spPr>
          <a:xfrm>
            <a:off x="7878551" y="3794858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D080FD7-6853-485E-9B5A-F86EAF1794B6}"/>
              </a:ext>
            </a:extLst>
          </p:cNvPr>
          <p:cNvSpPr/>
          <p:nvPr/>
        </p:nvSpPr>
        <p:spPr>
          <a:xfrm>
            <a:off x="3169905" y="3842267"/>
            <a:ext cx="1170261" cy="11073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  <a:latin typeface="CMU Typewriter Text" panose="02000309000000000000" pitchFamily="50" charset="0"/>
                <a:ea typeface="CMU Typewriter Text" panose="02000309000000000000" pitchFamily="50" charset="0"/>
                <a:cs typeface="CMU Typewriter Text" panose="02000309000000000000" pitchFamily="50" charset="0"/>
              </a:rPr>
              <a:t>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290A25-988B-3567-8061-534CB5B3C52D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5510869" y="1907946"/>
            <a:ext cx="0" cy="871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0BEA4FB-01DB-78E2-467D-CE4B81A5EC20}"/>
              </a:ext>
            </a:extLst>
          </p:cNvPr>
          <p:cNvCxnSpPr>
            <a:cxnSpLocks/>
            <a:stCxn id="29" idx="3"/>
            <a:endCxn id="47" idx="0"/>
          </p:cNvCxnSpPr>
          <p:nvPr/>
        </p:nvCxnSpPr>
        <p:spPr>
          <a:xfrm flipH="1">
            <a:off x="2065332" y="4787472"/>
            <a:ext cx="1275954" cy="126827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E177BC-C14F-356F-B1EB-FBD39C3FD224}"/>
              </a:ext>
            </a:extLst>
          </p:cNvPr>
          <p:cNvCxnSpPr>
            <a:cxnSpLocks/>
            <a:stCxn id="29" idx="5"/>
          </p:cNvCxnSpPr>
          <p:nvPr/>
        </p:nvCxnSpPr>
        <p:spPr>
          <a:xfrm>
            <a:off x="4168785" y="4787472"/>
            <a:ext cx="3020291" cy="126827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B6687F3-B217-AAB4-1D2C-821EEC47EFEB}"/>
              </a:ext>
            </a:extLst>
          </p:cNvPr>
          <p:cNvSpPr/>
          <p:nvPr/>
        </p:nvSpPr>
        <p:spPr>
          <a:xfrm>
            <a:off x="280735" y="6055743"/>
            <a:ext cx="3569194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A69B9-21E1-B92F-5D18-4372942F53F3}"/>
              </a:ext>
            </a:extLst>
          </p:cNvPr>
          <p:cNvSpPr/>
          <p:nvPr/>
        </p:nvSpPr>
        <p:spPr>
          <a:xfrm>
            <a:off x="4833377" y="2779887"/>
            <a:ext cx="2525244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Partial utility computation (on a PC)</a:t>
            </a:r>
          </a:p>
        </p:txBody>
      </p:sp>
      <p:cxnSp>
        <p:nvCxnSpPr>
          <p:cNvPr id="23" name="Straight Arrow Connector 29">
            <a:extLst>
              <a:ext uri="{FF2B5EF4-FFF2-40B4-BE49-F238E27FC236}">
                <a16:creationId xmlns:a16="http://schemas.microsoft.com/office/drawing/2014/main" id="{2AE53C42-B68C-EC6C-D26E-7B1101EA3483}"/>
              </a:ext>
            </a:extLst>
          </p:cNvPr>
          <p:cNvCxnSpPr>
            <a:cxnSpLocks/>
            <a:stCxn id="50" idx="2"/>
            <a:endCxn id="29" idx="0"/>
          </p:cNvCxnSpPr>
          <p:nvPr/>
        </p:nvCxnSpPr>
        <p:spPr>
          <a:xfrm flipH="1">
            <a:off x="3755036" y="3311077"/>
            <a:ext cx="2340963" cy="5311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2">
            <a:extLst>
              <a:ext uri="{FF2B5EF4-FFF2-40B4-BE49-F238E27FC236}">
                <a16:creationId xmlns:a16="http://schemas.microsoft.com/office/drawing/2014/main" id="{39CF852D-FBBE-970E-1A59-F3CCBF4E0F13}"/>
              </a:ext>
            </a:extLst>
          </p:cNvPr>
          <p:cNvCxnSpPr>
            <a:cxnSpLocks/>
            <a:stCxn id="50" idx="2"/>
            <a:endCxn id="28" idx="0"/>
          </p:cNvCxnSpPr>
          <p:nvPr/>
        </p:nvCxnSpPr>
        <p:spPr>
          <a:xfrm>
            <a:off x="6095999" y="3311077"/>
            <a:ext cx="2367683" cy="48378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35">
            <a:extLst>
              <a:ext uri="{FF2B5EF4-FFF2-40B4-BE49-F238E27FC236}">
                <a16:creationId xmlns:a16="http://schemas.microsoft.com/office/drawing/2014/main" id="{F16B1F91-9EFD-1CC9-2BD5-1D3F96AFD444}"/>
              </a:ext>
            </a:extLst>
          </p:cNvPr>
          <p:cNvCxnSpPr>
            <a:cxnSpLocks/>
            <a:stCxn id="28" idx="3"/>
          </p:cNvCxnSpPr>
          <p:nvPr/>
        </p:nvCxnSpPr>
        <p:spPr>
          <a:xfrm flipH="1">
            <a:off x="4833377" y="4740063"/>
            <a:ext cx="3216555" cy="12978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38">
            <a:extLst>
              <a:ext uri="{FF2B5EF4-FFF2-40B4-BE49-F238E27FC236}">
                <a16:creationId xmlns:a16="http://schemas.microsoft.com/office/drawing/2014/main" id="{C6DFAC22-742C-1EC4-FED4-412AEE46560D}"/>
              </a:ext>
            </a:extLst>
          </p:cNvPr>
          <p:cNvCxnSpPr>
            <a:cxnSpLocks/>
            <a:stCxn id="28" idx="5"/>
            <a:endCxn id="15" idx="0"/>
          </p:cNvCxnSpPr>
          <p:nvPr/>
        </p:nvCxnSpPr>
        <p:spPr>
          <a:xfrm>
            <a:off x="8877431" y="4740063"/>
            <a:ext cx="878676" cy="129781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Speech Bubble: Rectangle 51">
            <a:extLst>
              <a:ext uri="{FF2B5EF4-FFF2-40B4-BE49-F238E27FC236}">
                <a16:creationId xmlns:a16="http://schemas.microsoft.com/office/drawing/2014/main" id="{CB5BD33C-28C1-39F5-37B6-4124B444E6C8}"/>
              </a:ext>
            </a:extLst>
          </p:cNvPr>
          <p:cNvSpPr/>
          <p:nvPr/>
        </p:nvSpPr>
        <p:spPr>
          <a:xfrm>
            <a:off x="6681130" y="606546"/>
            <a:ext cx="2175579" cy="747712"/>
          </a:xfrm>
          <a:prstGeom prst="wedgeRectCallout">
            <a:avLst>
              <a:gd name="adj1" fmla="val -45465"/>
              <a:gd name="adj2" fmla="val 74729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ub</a:t>
            </a:r>
            <a:r>
              <a:rPr lang="en-US" sz="4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= ?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65AFF2-5336-557A-25FD-C7B83792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40</a:t>
            </a:fld>
            <a:endParaRPr kumimoji="1" lang="ko-US" altLang="en-US"/>
          </a:p>
        </p:txBody>
      </p:sp>
      <p:sp>
        <p:nvSpPr>
          <p:cNvPr id="14" name="Rectangle 46">
            <a:extLst>
              <a:ext uri="{FF2B5EF4-FFF2-40B4-BE49-F238E27FC236}">
                <a16:creationId xmlns:a16="http://schemas.microsoft.com/office/drawing/2014/main" id="{67F71DD7-A0C9-2986-694B-5029585DE36C}"/>
              </a:ext>
            </a:extLst>
          </p:cNvPr>
          <p:cNvSpPr/>
          <p:nvPr/>
        </p:nvSpPr>
        <p:spPr>
          <a:xfrm>
            <a:off x="4234157" y="6040309"/>
            <a:ext cx="3569193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sp>
        <p:nvSpPr>
          <p:cNvPr id="15" name="Rectangle 46">
            <a:extLst>
              <a:ext uri="{FF2B5EF4-FFF2-40B4-BE49-F238E27FC236}">
                <a16:creationId xmlns:a16="http://schemas.microsoft.com/office/drawing/2014/main" id="{08CC1446-3C93-8D8D-3FCD-3CAC26407BC3}"/>
              </a:ext>
            </a:extLst>
          </p:cNvPr>
          <p:cNvSpPr/>
          <p:nvPr/>
        </p:nvSpPr>
        <p:spPr>
          <a:xfrm>
            <a:off x="7971511" y="6037882"/>
            <a:ext cx="3569192" cy="5311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Total computation (on a PC)</a:t>
            </a: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AEF6D393-37F6-1F0E-3ABC-2044365A11E2}"/>
              </a:ext>
            </a:extLst>
          </p:cNvPr>
          <p:cNvCxnSpPr>
            <a:cxnSpLocks/>
          </p:cNvCxnSpPr>
          <p:nvPr/>
        </p:nvCxnSpPr>
        <p:spPr>
          <a:xfrm>
            <a:off x="6684578" y="1939477"/>
            <a:ext cx="0" cy="87194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456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29" grpId="0" animBg="1"/>
      <p:bldP spid="47" grpId="0" animBg="1"/>
      <p:bldP spid="50" grpId="0" animBg="1"/>
      <p:bldP spid="89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04398-C190-80CB-A9BB-940F2F40F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New: What is the right upper bound?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10F4A-69FD-BE3A-CB2D-048CB3B412E5}"/>
              </a:ext>
            </a:extLst>
          </p:cNvPr>
          <p:cNvSpPr txBox="1"/>
          <p:nvPr/>
        </p:nvSpPr>
        <p:spPr>
          <a:xfrm>
            <a:off x="838200" y="1868716"/>
            <a:ext cx="78394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For each non-root vertex, bottom-up: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w, v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be weights on outgoing edges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Let 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p, q 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be the values of child vertices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 vertex is not a choice: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Return 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</a:t>
            </a:r>
            <a:r>
              <a:rPr lang="en-US" sz="3200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+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endParaRPr lang="en-US" sz="3200" i="1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If the vertex is a choice:</a:t>
            </a:r>
          </a:p>
          <a:p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Return max(</a:t>
            </a:r>
            <a:r>
              <a:rPr lang="en-US" sz="32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wp, </a:t>
            </a:r>
            <a:r>
              <a:rPr lang="en-US" sz="32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vq</a:t>
            </a:r>
            <a:r>
              <a:rPr lang="en-US" sz="3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B391C-8E1A-CE4E-8A63-E9EC130B2805}"/>
              </a:ext>
            </a:extLst>
          </p:cNvPr>
          <p:cNvSpPr txBox="1"/>
          <p:nvPr/>
        </p:nvSpPr>
        <p:spPr>
          <a:xfrm>
            <a:off x="5477256" y="6094740"/>
            <a:ext cx="7059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max((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a,b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), 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c,d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))</a:t>
            </a:r>
            <a:r>
              <a:rPr lang="en-US" sz="2800" i="1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= (max(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a,c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), max(</a:t>
            </a:r>
            <a:r>
              <a:rPr lang="en-US" sz="2800" i="1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b,d</a:t>
            </a:r>
            <a:r>
              <a:rPr lang="en-US" sz="28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))</a:t>
            </a:r>
            <a:endParaRPr lang="en-US" sz="28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68D47F6-6911-DCF5-DA1A-BD8173174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41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5781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Concluding remarks and themes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5893F-6724-5F80-3F54-BB27E782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Probabilistic circuits provide factorized representations of semiring computations (semiring semantics over Booleans).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Semiring computations are an essential component in compiling probabilistic programming languages.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We provide a new algorithm on top of prob. circuits that calculates maximum expected utility.</a:t>
            </a:r>
          </a:p>
          <a:p>
            <a:pPr marL="514350" indent="-514350">
              <a:buAutoNum type="arabicPeriod"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It is easily generalizable to a broad class of semirings, proven fully correct, and outperforms current 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SotA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solvers!</a:t>
            </a:r>
          </a:p>
          <a:p>
            <a:pPr marL="457200" lvl="1" indent="0">
              <a:buNone/>
            </a:pP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(Implemented in Rust, check it out at https://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github.com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neuppl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/</a:t>
            </a:r>
            <a:r>
              <a:rPr lang="en-US" dirty="0" err="1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rsdd</a:t>
            </a:r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6C921D-6C75-792E-262E-C52AFE9F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42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387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663A2-CA87-240B-ACAC-F32D2072A5D7}"/>
                  </a:ext>
                </a:extLst>
              </p:cNvPr>
              <p:cNvSpPr txBox="1"/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82663A2-CA87-240B-ACAC-F32D2072A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3">
            <a:extLst>
              <a:ext uri="{FF2B5EF4-FFF2-40B4-BE49-F238E27FC236}">
                <a16:creationId xmlns:a16="http://schemas.microsoft.com/office/drawing/2014/main" id="{606C3493-7AB3-4B1F-EDBA-D64063FB1E89}"/>
              </a:ext>
            </a:extLst>
          </p:cNvPr>
          <p:cNvSpPr/>
          <p:nvPr/>
        </p:nvSpPr>
        <p:spPr>
          <a:xfrm>
            <a:off x="916702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b+c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6" name="Oval 28">
            <a:extLst>
              <a:ext uri="{FF2B5EF4-FFF2-40B4-BE49-F238E27FC236}">
                <a16:creationId xmlns:a16="http://schemas.microsoft.com/office/drawing/2014/main" id="{42F00EBF-DC68-1395-DB05-4ECD11988628}"/>
              </a:ext>
            </a:extLst>
          </p:cNvPr>
          <p:cNvSpPr/>
          <p:nvPr/>
        </p:nvSpPr>
        <p:spPr>
          <a:xfrm>
            <a:off x="10471007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7" name="Straight Arrow Connector 29">
            <a:extLst>
              <a:ext uri="{FF2B5EF4-FFF2-40B4-BE49-F238E27FC236}">
                <a16:creationId xmlns:a16="http://schemas.microsoft.com/office/drawing/2014/main" id="{08747497-9139-07AB-9895-A18FB8FE599A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9819016" y="4545623"/>
            <a:ext cx="880591" cy="784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28">
            <a:extLst>
              <a:ext uri="{FF2B5EF4-FFF2-40B4-BE49-F238E27FC236}">
                <a16:creationId xmlns:a16="http://schemas.microsoft.com/office/drawing/2014/main" id="{B26BDB2B-1499-370B-BC12-68410FA0BE18}"/>
              </a:ext>
            </a:extLst>
          </p:cNvPr>
          <p:cNvSpPr/>
          <p:nvPr/>
        </p:nvSpPr>
        <p:spPr>
          <a:xfrm>
            <a:off x="8938425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8DE46D31-26D3-6463-F34C-013E720AB111}"/>
              </a:ext>
            </a:extLst>
          </p:cNvPr>
          <p:cNvCxnSpPr>
            <a:cxnSpLocks/>
            <a:stCxn id="15" idx="4"/>
            <a:endCxn id="18" idx="0"/>
          </p:cNvCxnSpPr>
          <p:nvPr/>
        </p:nvCxnSpPr>
        <p:spPr>
          <a:xfrm flipH="1">
            <a:off x="9167025" y="4545623"/>
            <a:ext cx="651991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3">
            <a:extLst>
              <a:ext uri="{FF2B5EF4-FFF2-40B4-BE49-F238E27FC236}">
                <a16:creationId xmlns:a16="http://schemas.microsoft.com/office/drawing/2014/main" id="{CB614C6C-089C-C1BF-EEAF-C6F1EE7943E1}"/>
              </a:ext>
            </a:extLst>
          </p:cNvPr>
          <p:cNvSpPr/>
          <p:nvPr/>
        </p:nvSpPr>
        <p:spPr>
          <a:xfrm>
            <a:off x="6078592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a+c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8" name="Oval 28">
            <a:extLst>
              <a:ext uri="{FF2B5EF4-FFF2-40B4-BE49-F238E27FC236}">
                <a16:creationId xmlns:a16="http://schemas.microsoft.com/office/drawing/2014/main" id="{6D8E8615-8C9A-0B86-E3EB-C3A078F3E092}"/>
              </a:ext>
            </a:extLst>
          </p:cNvPr>
          <p:cNvSpPr/>
          <p:nvPr/>
        </p:nvSpPr>
        <p:spPr>
          <a:xfrm>
            <a:off x="7382574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59" name="Straight Arrow Connector 29">
            <a:extLst>
              <a:ext uri="{FF2B5EF4-FFF2-40B4-BE49-F238E27FC236}">
                <a16:creationId xmlns:a16="http://schemas.microsoft.com/office/drawing/2014/main" id="{CEA051C2-6AEC-9265-2F95-14094EEF53FF}"/>
              </a:ext>
            </a:extLst>
          </p:cNvPr>
          <p:cNvCxnSpPr>
            <a:cxnSpLocks/>
            <a:stCxn id="57" idx="4"/>
            <a:endCxn id="58" idx="0"/>
          </p:cNvCxnSpPr>
          <p:nvPr/>
        </p:nvCxnSpPr>
        <p:spPr>
          <a:xfrm>
            <a:off x="6730583" y="4545623"/>
            <a:ext cx="880591" cy="784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28">
            <a:extLst>
              <a:ext uri="{FF2B5EF4-FFF2-40B4-BE49-F238E27FC236}">
                <a16:creationId xmlns:a16="http://schemas.microsoft.com/office/drawing/2014/main" id="{7165AFD3-3161-6765-9F15-A42207561052}"/>
              </a:ext>
            </a:extLst>
          </p:cNvPr>
          <p:cNvSpPr/>
          <p:nvPr/>
        </p:nvSpPr>
        <p:spPr>
          <a:xfrm>
            <a:off x="5849992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61" name="Straight Arrow Connector 29">
            <a:extLst>
              <a:ext uri="{FF2B5EF4-FFF2-40B4-BE49-F238E27FC236}">
                <a16:creationId xmlns:a16="http://schemas.microsoft.com/office/drawing/2014/main" id="{9428CC9D-AB5C-E3F2-C562-1462896E6BD1}"/>
              </a:ext>
            </a:extLst>
          </p:cNvPr>
          <p:cNvCxnSpPr>
            <a:cxnSpLocks/>
            <a:stCxn id="57" idx="4"/>
            <a:endCxn id="60" idx="0"/>
          </p:cNvCxnSpPr>
          <p:nvPr/>
        </p:nvCxnSpPr>
        <p:spPr>
          <a:xfrm flipH="1">
            <a:off x="6078592" y="4545623"/>
            <a:ext cx="651991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7D6D3C-4C39-B4A2-E2B8-9A6041825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43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45480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23" grpId="0" animBg="1"/>
      <p:bldP spid="24" grpId="0" animBg="1"/>
      <p:bldP spid="26" grpId="0"/>
      <p:bldP spid="33" grpId="0"/>
      <p:bldP spid="15" grpId="0" animBg="1"/>
      <p:bldP spid="16" grpId="0" animBg="1"/>
      <p:bldP spid="18" grpId="0" animBg="1"/>
      <p:bldP spid="57" grpId="0" animBg="1"/>
      <p:bldP spid="58" grpId="0" animBg="1"/>
      <p:bldP spid="6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AFD5085F-8C78-41C3-0332-2ED0A972F4DE}"/>
              </a:ext>
            </a:extLst>
          </p:cNvPr>
          <p:cNvSpPr/>
          <p:nvPr/>
        </p:nvSpPr>
        <p:spPr>
          <a:xfrm>
            <a:off x="5615755" y="5130398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cxnSp>
        <p:nvCxnSpPr>
          <p:cNvPr id="5" name="Straight Arrow Connector 29">
            <a:extLst>
              <a:ext uri="{FF2B5EF4-FFF2-40B4-BE49-F238E27FC236}">
                <a16:creationId xmlns:a16="http://schemas.microsoft.com/office/drawing/2014/main" id="{8D8F1D68-9189-665E-A5D9-FFDDD2455B3B}"/>
              </a:ext>
            </a:extLst>
          </p:cNvPr>
          <p:cNvCxnSpPr>
            <a:cxnSpLocks/>
            <a:stCxn id="14" idx="4"/>
            <a:endCxn id="4" idx="0"/>
          </p:cNvCxnSpPr>
          <p:nvPr/>
        </p:nvCxnSpPr>
        <p:spPr>
          <a:xfrm>
            <a:off x="6267746" y="4545623"/>
            <a:ext cx="0" cy="584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D8F7D-13C9-4FBE-E35B-733E4DF5C601}"/>
                  </a:ext>
                </a:extLst>
              </p:cNvPr>
              <p:cNvSpPr txBox="1"/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4AD8F7D-13C9-4FBE-E35B-733E4DF5C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1732" y="4545623"/>
                <a:ext cx="58381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28">
            <a:extLst>
              <a:ext uri="{FF2B5EF4-FFF2-40B4-BE49-F238E27FC236}">
                <a16:creationId xmlns:a16="http://schemas.microsoft.com/office/drawing/2014/main" id="{7DD1B269-7DE1-A4AD-1652-7560ADF33D34}"/>
              </a:ext>
            </a:extLst>
          </p:cNvPr>
          <p:cNvSpPr/>
          <p:nvPr/>
        </p:nvSpPr>
        <p:spPr>
          <a:xfrm>
            <a:off x="7471881" y="513039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3" name="Straight Arrow Connector 29">
            <a:extLst>
              <a:ext uri="{FF2B5EF4-FFF2-40B4-BE49-F238E27FC236}">
                <a16:creationId xmlns:a16="http://schemas.microsoft.com/office/drawing/2014/main" id="{35ACF8B4-6DEF-7FB7-6CCD-CB83FF20F28B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6919737" y="5356162"/>
            <a:ext cx="552144" cy="283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3">
            <a:extLst>
              <a:ext uri="{FF2B5EF4-FFF2-40B4-BE49-F238E27FC236}">
                <a16:creationId xmlns:a16="http://schemas.microsoft.com/office/drawing/2014/main" id="{933C5739-0609-376B-5937-9D8C2722AB7C}"/>
              </a:ext>
            </a:extLst>
          </p:cNvPr>
          <p:cNvSpPr/>
          <p:nvPr/>
        </p:nvSpPr>
        <p:spPr>
          <a:xfrm>
            <a:off x="561575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</a:t>
            </a: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61F70BCE-350F-DD1A-2D8C-6BD5BC4EB3AE}"/>
              </a:ext>
            </a:extLst>
          </p:cNvPr>
          <p:cNvSpPr/>
          <p:nvPr/>
        </p:nvSpPr>
        <p:spPr>
          <a:xfrm>
            <a:off x="8896715" y="5130398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cxnSp>
        <p:nvCxnSpPr>
          <p:cNvPr id="21" name="Straight Arrow Connector 29">
            <a:extLst>
              <a:ext uri="{FF2B5EF4-FFF2-40B4-BE49-F238E27FC236}">
                <a16:creationId xmlns:a16="http://schemas.microsoft.com/office/drawing/2014/main" id="{B0D17520-1DC4-2476-5BED-7B305915338C}"/>
              </a:ext>
            </a:extLst>
          </p:cNvPr>
          <p:cNvCxnSpPr>
            <a:cxnSpLocks/>
            <a:stCxn id="31" idx="4"/>
            <a:endCxn id="20" idx="0"/>
          </p:cNvCxnSpPr>
          <p:nvPr/>
        </p:nvCxnSpPr>
        <p:spPr>
          <a:xfrm>
            <a:off x="9548706" y="4545623"/>
            <a:ext cx="0" cy="5847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8">
            <a:extLst>
              <a:ext uri="{FF2B5EF4-FFF2-40B4-BE49-F238E27FC236}">
                <a16:creationId xmlns:a16="http://schemas.microsoft.com/office/drawing/2014/main" id="{D68B8DD9-5F6C-2596-A124-15F5174ADBED}"/>
              </a:ext>
            </a:extLst>
          </p:cNvPr>
          <p:cNvSpPr/>
          <p:nvPr/>
        </p:nvSpPr>
        <p:spPr>
          <a:xfrm>
            <a:off x="10752841" y="5130398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CEBD16-85B9-E3F9-EF80-024CD975EA22}"/>
              </a:ext>
            </a:extLst>
          </p:cNvPr>
          <p:cNvCxnSpPr>
            <a:cxnSpLocks/>
            <a:stCxn id="20" idx="6"/>
            <a:endCxn id="22" idx="2"/>
          </p:cNvCxnSpPr>
          <p:nvPr/>
        </p:nvCxnSpPr>
        <p:spPr>
          <a:xfrm>
            <a:off x="10200697" y="5356162"/>
            <a:ext cx="552144" cy="283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">
            <a:extLst>
              <a:ext uri="{FF2B5EF4-FFF2-40B4-BE49-F238E27FC236}">
                <a16:creationId xmlns:a16="http://schemas.microsoft.com/office/drawing/2014/main" id="{E8637B8D-6D9C-D92C-7943-C58A694471CE}"/>
              </a:ext>
            </a:extLst>
          </p:cNvPr>
          <p:cNvSpPr/>
          <p:nvPr/>
        </p:nvSpPr>
        <p:spPr>
          <a:xfrm>
            <a:off x="8896715" y="4094096"/>
            <a:ext cx="1303982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cb</a:t>
            </a:r>
            <a:endParaRPr lang="en-US" sz="3200" dirty="0">
              <a:solidFill>
                <a:schemeClr val="tx1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1DE3C-4312-7A42-FC96-8B104ABFB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44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17188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4" grpId="0" animBg="1"/>
      <p:bldP spid="20" grpId="0" animBg="1"/>
      <p:bldP spid="22" grpId="0" animBg="1"/>
      <p:bldP spid="3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Generalizing the branch-and-bound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It works on join-semilattice semirings (</a:t>
                </a:r>
                <a:r>
                  <a:rPr lang="en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+, •,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0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:r>
                  <a:rPr lang="en-US" b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1</a:t>
                </a:r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⊑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⊔</m:t>
                    </m:r>
                  </m:oMath>
                </a14:m>
                <a:r>
                  <a:rPr lang="en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and a total order 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(</a:t>
                </a:r>
                <a:r>
                  <a:rPr lang="en-US" altLang="ko-US" i="1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S</a:t>
                </a:r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ko-US" b="0" i="1" smtClean="0">
                        <a:latin typeface="Cambria Math" panose="02040503050406030204" pitchFamily="18" charset="0"/>
                        <a:ea typeface="CMU Serif" panose="02000603000000000000" pitchFamily="2" charset="0"/>
                        <a:cs typeface="CMU Serif" panose="02000603000000000000" pitchFamily="2" charset="0"/>
                      </a:rPr>
                      <m:t>≤</m:t>
                    </m:r>
                  </m:oMath>
                </a14:m>
                <a:r>
                  <a:rPr lang="en-US" altLang="ko-US" dirty="0">
                    <a:latin typeface="CMU Serif" panose="02000603000000000000" pitchFamily="2" charset="0"/>
                    <a:ea typeface="CMU Serif" panose="02000603000000000000" pitchFamily="2" charset="0"/>
                    <a:cs typeface="CMU Serif" panose="02000603000000000000" pitchFamily="2" charset="0"/>
                  </a:rPr>
                  <a:t>) where:</a:t>
                </a:r>
              </a:p>
              <a:p>
                <a:pPr marL="457200" lvl="1" indent="0">
                  <a:buNone/>
                </a:pPr>
                <a:r>
                  <a:rPr kumimoji="1" lang="en-US" altLang="ko-US" b="0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- (Additivity)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</a:p>
              <a:p>
                <a:pPr lvl="1">
                  <a:buFontTx/>
                  <a:buChar char="-"/>
                </a:pPr>
                <a:r>
                  <a:rPr kumimoji="1" lang="en-US" altLang="ko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(Scaling) For all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, 0⊑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⊑1→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𝑐𝑏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  <a:p>
                <a:pPr lvl="1">
                  <a:buFontTx/>
                  <a:buChar char="-"/>
                </a:pPr>
                <a:r>
                  <a:rPr lang="en-US" dirty="0"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(Compatibility) </a:t>
                </a:r>
                <a14:m>
                  <m:oMath xmlns:m="http://schemas.openxmlformats.org/officeDocument/2006/math"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⊑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1" lang="en-US" altLang="ko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6B5893F-6724-5F80-3F54-BB27E78218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035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3">
            <a:extLst>
              <a:ext uri="{FF2B5EF4-FFF2-40B4-BE49-F238E27FC236}">
                <a16:creationId xmlns:a16="http://schemas.microsoft.com/office/drawing/2014/main" id="{E60C0E34-089F-D5D0-A57C-B71BA66B124F}"/>
              </a:ext>
            </a:extLst>
          </p:cNvPr>
          <p:cNvSpPr/>
          <p:nvPr/>
        </p:nvSpPr>
        <p:spPr>
          <a:xfrm>
            <a:off x="1301349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0" name="Oval 28">
            <a:extLst>
              <a:ext uri="{FF2B5EF4-FFF2-40B4-BE49-F238E27FC236}">
                <a16:creationId xmlns:a16="http://schemas.microsoft.com/office/drawing/2014/main" id="{43327087-4309-A592-0186-CFD36D0C91C9}"/>
              </a:ext>
            </a:extLst>
          </p:cNvPr>
          <p:cNvSpPr/>
          <p:nvPr/>
        </p:nvSpPr>
        <p:spPr>
          <a:xfrm>
            <a:off x="1301349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1" name="Straight Arrow Connector 29">
            <a:extLst>
              <a:ext uri="{FF2B5EF4-FFF2-40B4-BE49-F238E27FC236}">
                <a16:creationId xmlns:a16="http://schemas.microsoft.com/office/drawing/2014/main" id="{23710B44-9E7D-E5D6-A629-28A1DFAC3602}"/>
              </a:ext>
            </a:extLst>
          </p:cNvPr>
          <p:cNvCxnSpPr>
            <a:cxnSpLocks/>
            <a:stCxn id="8" idx="4"/>
            <a:endCxn id="10" idx="0"/>
          </p:cNvCxnSpPr>
          <p:nvPr/>
        </p:nvCxnSpPr>
        <p:spPr>
          <a:xfrm>
            <a:off x="1529949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3">
            <a:extLst>
              <a:ext uri="{FF2B5EF4-FFF2-40B4-BE49-F238E27FC236}">
                <a16:creationId xmlns:a16="http://schemas.microsoft.com/office/drawing/2014/main" id="{7B01A985-AA56-1830-2C08-4AB1DCBE0DFA}"/>
              </a:ext>
            </a:extLst>
          </p:cNvPr>
          <p:cNvSpPr/>
          <p:nvPr/>
        </p:nvSpPr>
        <p:spPr>
          <a:xfrm>
            <a:off x="2450298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24" name="Oval 28">
            <a:extLst>
              <a:ext uri="{FF2B5EF4-FFF2-40B4-BE49-F238E27FC236}">
                <a16:creationId xmlns:a16="http://schemas.microsoft.com/office/drawing/2014/main" id="{765B6879-19F6-47AD-ADBB-A9EA6D2A6DE7}"/>
              </a:ext>
            </a:extLst>
          </p:cNvPr>
          <p:cNvSpPr/>
          <p:nvPr/>
        </p:nvSpPr>
        <p:spPr>
          <a:xfrm>
            <a:off x="2450298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25" name="Straight Arrow Connector 29">
            <a:extLst>
              <a:ext uri="{FF2B5EF4-FFF2-40B4-BE49-F238E27FC236}">
                <a16:creationId xmlns:a16="http://schemas.microsoft.com/office/drawing/2014/main" id="{6E88374E-2788-46D8-8D66-47711C642AB0}"/>
              </a:ext>
            </a:extLst>
          </p:cNvPr>
          <p:cNvCxnSpPr>
            <a:cxnSpLocks/>
            <a:stCxn id="23" idx="4"/>
            <a:endCxn id="24" idx="0"/>
          </p:cNvCxnSpPr>
          <p:nvPr/>
        </p:nvCxnSpPr>
        <p:spPr>
          <a:xfrm>
            <a:off x="2678898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/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⊑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7A47D90-240B-E991-17B7-8BC00B684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366" y="4545623"/>
                <a:ext cx="583813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8BF59E6-81C0-C5EC-6788-D14ED59A9915}"/>
              </a:ext>
            </a:extLst>
          </p:cNvPr>
          <p:cNvSpPr txBox="1"/>
          <p:nvPr/>
        </p:nvSpPr>
        <p:spPr>
          <a:xfrm>
            <a:off x="3171644" y="4514844"/>
            <a:ext cx="194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as </a:t>
            </a:r>
            <a:r>
              <a:rPr kumimoji="1" lang="en-US" altLang="ko-US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partially computed </a:t>
            </a:r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values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92FAD023-86E0-696C-D670-3455E77DD1B4}"/>
              </a:ext>
            </a:extLst>
          </p:cNvPr>
          <p:cNvSpPr/>
          <p:nvPr/>
        </p:nvSpPr>
        <p:spPr>
          <a:xfrm>
            <a:off x="6327574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</a:t>
            </a:r>
          </a:p>
        </p:txBody>
      </p:sp>
      <p:sp>
        <p:nvSpPr>
          <p:cNvPr id="15" name="Oval 28">
            <a:extLst>
              <a:ext uri="{FF2B5EF4-FFF2-40B4-BE49-F238E27FC236}">
                <a16:creationId xmlns:a16="http://schemas.microsoft.com/office/drawing/2014/main" id="{6829D619-CD09-5FCA-E25A-CE81626203D0}"/>
              </a:ext>
            </a:extLst>
          </p:cNvPr>
          <p:cNvSpPr/>
          <p:nvPr/>
        </p:nvSpPr>
        <p:spPr>
          <a:xfrm>
            <a:off x="6327574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6" name="Straight Arrow Connector 29">
            <a:extLst>
              <a:ext uri="{FF2B5EF4-FFF2-40B4-BE49-F238E27FC236}">
                <a16:creationId xmlns:a16="http://schemas.microsoft.com/office/drawing/2014/main" id="{A9BC7D5A-0975-3628-C9E6-EBB606D15122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6556174" y="4545623"/>
            <a:ext cx="0" cy="78439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3">
            <a:extLst>
              <a:ext uri="{FF2B5EF4-FFF2-40B4-BE49-F238E27FC236}">
                <a16:creationId xmlns:a16="http://schemas.microsoft.com/office/drawing/2014/main" id="{A4E94DE4-0DA4-9EB9-3F58-CAAD1B94F256}"/>
              </a:ext>
            </a:extLst>
          </p:cNvPr>
          <p:cNvSpPr/>
          <p:nvPr/>
        </p:nvSpPr>
        <p:spPr>
          <a:xfrm>
            <a:off x="7476523" y="4094096"/>
            <a:ext cx="457200" cy="45152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sp>
        <p:nvSpPr>
          <p:cNvPr id="18" name="Oval 28">
            <a:extLst>
              <a:ext uri="{FF2B5EF4-FFF2-40B4-BE49-F238E27FC236}">
                <a16:creationId xmlns:a16="http://schemas.microsoft.com/office/drawing/2014/main" id="{1672E13F-D5F3-FF40-1330-B7A7DA292BD5}"/>
              </a:ext>
            </a:extLst>
          </p:cNvPr>
          <p:cNvSpPr/>
          <p:nvPr/>
        </p:nvSpPr>
        <p:spPr>
          <a:xfrm>
            <a:off x="7476523" y="5330020"/>
            <a:ext cx="457200" cy="4572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0" dirty="0">
              <a:solidFill>
                <a:schemeClr val="tx1"/>
              </a:solidFill>
              <a:latin typeface="CMU Typewriter Text" panose="02000309000000000000" pitchFamily="50" charset="0"/>
              <a:ea typeface="CMU Typewriter Text" panose="02000309000000000000" pitchFamily="50" charset="0"/>
              <a:cs typeface="CMU Typewriter Text" panose="02000309000000000000" pitchFamily="50" charset="0"/>
            </a:endParaRPr>
          </a:p>
        </p:txBody>
      </p:sp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E744FE63-FC3E-EFEE-11F2-394651278457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7705123" y="4545623"/>
            <a:ext cx="0" cy="78439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0D4168-CE3B-57A4-07EE-2B34EEA5E568}"/>
                  </a:ext>
                </a:extLst>
              </p:cNvPr>
              <p:cNvSpPr txBox="1"/>
              <p:nvPr/>
            </p:nvSpPr>
            <p:spPr>
              <a:xfrm>
                <a:off x="6885591" y="4545623"/>
                <a:ext cx="58541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US" sz="3200" b="0" i="1" smtClean="0">
                          <a:latin typeface="Cambria Math" panose="02040503050406030204" pitchFamily="18" charset="0"/>
                        </a:rPr>
                        <m:t>≤</m:t>
                      </m:r>
                    </m:oMath>
                  </m:oMathPara>
                </a14:m>
                <a:endParaRPr kumimoji="1" lang="ko-US" altLang="en-US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0D4168-CE3B-57A4-07EE-2B34EEA5E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591" y="4545623"/>
                <a:ext cx="585417" cy="584775"/>
              </a:xfrm>
              <a:prstGeom prst="rect">
                <a:avLst/>
              </a:prstGeom>
              <a:blipFill>
                <a:blip r:embed="rId4"/>
                <a:stretch>
                  <a:fillRect l="-2128"/>
                </a:stretch>
              </a:blipFill>
            </p:spPr>
            <p:txBody>
              <a:bodyPr/>
              <a:lstStyle/>
              <a:p>
                <a:r>
                  <a:rPr lang="ko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8181065-7BE1-F373-9E61-E6B1324DF394}"/>
              </a:ext>
            </a:extLst>
          </p:cNvPr>
          <p:cNvSpPr txBox="1"/>
          <p:nvPr/>
        </p:nvSpPr>
        <p:spPr>
          <a:xfrm>
            <a:off x="8197869" y="4514844"/>
            <a:ext cx="1949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as </a:t>
            </a:r>
            <a:r>
              <a:rPr kumimoji="1" lang="en-US" altLang="ko-US" i="1" dirty="0">
                <a:latin typeface="CMU SERIF ROMAN" panose="02000603000000000000" pitchFamily="2" charset="0"/>
                <a:cs typeface="CMU SERIF ROMAN" panose="02000603000000000000" pitchFamily="2" charset="0"/>
              </a:rPr>
              <a:t>totally computed </a:t>
            </a:r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values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A50BC-CAF0-E39E-BF6D-C4AD8C9E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68352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5" grpId="0" animBg="1"/>
      <p:bldP spid="17" grpId="0" animBg="1"/>
      <p:bldP spid="18" grpId="0" animBg="1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6896-F054-BC0A-92E9-A5A4FE891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What do we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5893F-6724-5F80-3F54-BB27E7821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 solve problems of the form:</a:t>
            </a:r>
          </a:p>
          <a:p>
            <a:pPr marL="0" indent="0">
              <a:buNone/>
            </a:pP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endParaRPr lang="en-US" sz="2400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0" indent="0">
              <a:buNone/>
            </a:pPr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where </a:t>
            </a: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  </a:t>
            </a:r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factorizes over the literals in its arguments.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Marginal MAP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Exact maximum likelihood calculation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Maximum expected utility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(Variants of) weighted partial MAXSAT</a:t>
            </a:r>
          </a:p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…and more?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1A50BC-CAF0-E39E-BF6D-C4AD8C9E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46</a:t>
            </a:fld>
            <a:endParaRPr kumimoji="1" lang="ko-US" altLang="en-US"/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45280EE4-A596-1D53-6055-60B82DDFB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710" t="43678" r="41040" b="50000"/>
          <a:stretch/>
        </p:blipFill>
        <p:spPr>
          <a:xfrm>
            <a:off x="4495800" y="2207172"/>
            <a:ext cx="3200400" cy="143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9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6CCDD2-446B-54FE-C2F4-C95318748960}"/>
              </a:ext>
            </a:extLst>
          </p:cNvPr>
          <p:cNvSpPr/>
          <p:nvPr/>
        </p:nvSpPr>
        <p:spPr>
          <a:xfrm>
            <a:off x="685800" y="1978572"/>
            <a:ext cx="4445876" cy="189186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A87C3B7-4F4B-18A0-5CF8-50E2D789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5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1584657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EE0243BA-3AE8-AECE-BD76-F56DC14A3C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12" t="51630" r="58688" b="38955"/>
          <a:stretch/>
        </p:blipFill>
        <p:spPr>
          <a:xfrm>
            <a:off x="4789640" y="1690688"/>
            <a:ext cx="6119735" cy="26256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F67BFF4-ED78-B485-AF2B-85CF8C4ED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Example: The unreliable network 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5D8D6FC-F5F7-6ECE-3C65-EF8B24C96DAE}"/>
              </a:ext>
            </a:extLst>
          </p:cNvPr>
          <p:cNvSpPr/>
          <p:nvPr/>
        </p:nvSpPr>
        <p:spPr>
          <a:xfrm>
            <a:off x="5979895" y="1996707"/>
            <a:ext cx="572545" cy="4626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24C355D-EA91-40C3-6FCD-BA9AD8F295B6}"/>
              </a:ext>
            </a:extLst>
          </p:cNvPr>
          <p:cNvSpPr/>
          <p:nvPr/>
        </p:nvSpPr>
        <p:spPr>
          <a:xfrm>
            <a:off x="9275895" y="1996706"/>
            <a:ext cx="572546" cy="46266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AB60D6-7380-825A-ED84-882B408ECD51}"/>
              </a:ext>
            </a:extLst>
          </p:cNvPr>
          <p:cNvSpPr/>
          <p:nvPr/>
        </p:nvSpPr>
        <p:spPr>
          <a:xfrm>
            <a:off x="9275895" y="3514914"/>
            <a:ext cx="572545" cy="462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2C9822C-3052-1CFC-56DB-0438A3B316DE}"/>
              </a:ext>
            </a:extLst>
          </p:cNvPr>
          <p:cNvSpPr/>
          <p:nvPr/>
        </p:nvSpPr>
        <p:spPr>
          <a:xfrm>
            <a:off x="5986210" y="3514914"/>
            <a:ext cx="572545" cy="4626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718F0A1F-A287-307C-B40F-D206721DC7D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9587" t="16438" r="31484" b="70228"/>
          <a:stretch/>
        </p:blipFill>
        <p:spPr>
          <a:xfrm>
            <a:off x="405358" y="4020030"/>
            <a:ext cx="6289014" cy="2319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9CE9567-3084-C513-5368-C931FB019852}"/>
              </a:ext>
            </a:extLst>
          </p:cNvPr>
          <p:cNvSpPr/>
          <p:nvPr/>
        </p:nvSpPr>
        <p:spPr>
          <a:xfrm>
            <a:off x="1790728" y="4020029"/>
            <a:ext cx="1224840" cy="31205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4569FF-EC66-D719-9B73-C03DFDEDDB2C}"/>
              </a:ext>
            </a:extLst>
          </p:cNvPr>
          <p:cNvSpPr/>
          <p:nvPr/>
        </p:nvSpPr>
        <p:spPr>
          <a:xfrm>
            <a:off x="1790728" y="4332084"/>
            <a:ext cx="1224840" cy="31205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E81B0A-170B-9E12-3D9C-6093528F64BC}"/>
              </a:ext>
            </a:extLst>
          </p:cNvPr>
          <p:cNvSpPr/>
          <p:nvPr/>
        </p:nvSpPr>
        <p:spPr>
          <a:xfrm>
            <a:off x="1802956" y="4930611"/>
            <a:ext cx="1212611" cy="3188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AE5783-FF8C-5DA2-A6B0-67B5EB9789A0}"/>
              </a:ext>
            </a:extLst>
          </p:cNvPr>
          <p:cNvSpPr/>
          <p:nvPr/>
        </p:nvSpPr>
        <p:spPr>
          <a:xfrm>
            <a:off x="1802956" y="5249431"/>
            <a:ext cx="1212610" cy="2864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F60DA94A-46A7-D0A3-23C8-1358F1AAD616}"/>
              </a:ext>
            </a:extLst>
          </p:cNvPr>
          <p:cNvSpPr/>
          <p:nvPr/>
        </p:nvSpPr>
        <p:spPr>
          <a:xfrm>
            <a:off x="8288323" y="6230714"/>
            <a:ext cx="164592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DABE53E-AAD1-1B1E-9BEC-1A0FAB4548E4}"/>
              </a:ext>
            </a:extLst>
          </p:cNvPr>
          <p:cNvSpPr/>
          <p:nvPr/>
        </p:nvSpPr>
        <p:spPr>
          <a:xfrm>
            <a:off x="10290319" y="6230715"/>
            <a:ext cx="1645920" cy="52431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sz="12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sz="1200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27F30B8-3D1D-4BE4-0DD5-4146EF93F8B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9934243" y="6492875"/>
            <a:ext cx="3560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8">
            <a:extLst>
              <a:ext uri="{FF2B5EF4-FFF2-40B4-BE49-F238E27FC236}">
                <a16:creationId xmlns:a16="http://schemas.microsoft.com/office/drawing/2014/main" id="{D65FB1F4-38C4-8363-6681-66E728BF1BB2}"/>
              </a:ext>
            </a:extLst>
          </p:cNvPr>
          <p:cNvCxnSpPr>
            <a:cxnSpLocks/>
          </p:cNvCxnSpPr>
          <p:nvPr/>
        </p:nvCxnSpPr>
        <p:spPr>
          <a:xfrm>
            <a:off x="11936239" y="6492875"/>
            <a:ext cx="7395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DE87109-9072-3237-D3A5-EE05AFEEB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6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404412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5" grpId="0" animBg="1"/>
      <p:bldP spid="6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3080F23-C9EE-6D48-2127-61E9D90F735B}"/>
              </a:ext>
            </a:extLst>
          </p:cNvPr>
          <p:cNvSpPr/>
          <p:nvPr/>
        </p:nvSpPr>
        <p:spPr>
          <a:xfrm>
            <a:off x="685800" y="1978572"/>
            <a:ext cx="4445876" cy="1891862"/>
          </a:xfrm>
          <a:prstGeom prst="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US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1FBA3E0-BDBA-E5B7-39BE-5CFEEBA1E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7</a:t>
            </a:fld>
            <a:endParaRPr kumimoji="1" lang="ko-US" altLang="en-US"/>
          </a:p>
        </p:txBody>
      </p:sp>
    </p:spTree>
    <p:extLst>
      <p:ext uri="{BB962C8B-B14F-4D97-AF65-F5344CB8AC3E}">
        <p14:creationId xmlns:p14="http://schemas.microsoft.com/office/powerpoint/2010/main" val="3735596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A65A0962-91C0-BF12-9816-3B01BA6D4304}"/>
              </a:ext>
            </a:extLst>
          </p:cNvPr>
          <p:cNvSpPr/>
          <p:nvPr/>
        </p:nvSpPr>
        <p:spPr>
          <a:xfrm>
            <a:off x="4727449" y="3360428"/>
            <a:ext cx="4389117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Well-studied in PL/AI</a:t>
            </a:r>
            <a:r>
              <a:rPr kumimoji="1" lang="en-US" altLang="ko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2,3,4</a:t>
            </a:r>
            <a:endParaRPr kumimoji="1" lang="en-US" altLang="ko-US" dirty="0">
              <a:solidFill>
                <a:sysClr val="windowText" lastClr="000000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Details are beyond scope of talk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65C517-9DA3-B0B4-11EA-D97E57ED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8</a:t>
            </a:fld>
            <a:endParaRPr kumimoji="1" lang="ko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E8774-F028-4551-872D-27AD130B46A5}"/>
              </a:ext>
            </a:extLst>
          </p:cNvPr>
          <p:cNvSpPr txBox="1"/>
          <p:nvPr/>
        </p:nvSpPr>
        <p:spPr>
          <a:xfrm>
            <a:off x="240558" y="6063962"/>
            <a:ext cx="89737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2. Holtzen, S., Van den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&amp; Millstein, T. (2020). Scaling exact inference for discrete probabilistic programs.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Proceedings of the ACM on Programming Languages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(OOPSLA), 1-31.3</a:t>
            </a:r>
            <a:endParaRPr kumimoji="1" lang="en-US" altLang="ko-US" sz="800" b="0" i="0" dirty="0">
              <a:solidFill>
                <a:schemeClr val="bg1">
                  <a:lumMod val="65000"/>
                </a:schemeClr>
              </a:solidFill>
              <a:effectLst/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  <a:p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3.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Fierens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Van den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Broeck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G.,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Renkens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J.,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Shterionov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D., Gutmann, B., Thon, I., ... &amp; De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Raedt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L. (2015). Inference and learning in probabilistic logic programs using weighted </a:t>
            </a:r>
            <a:r>
              <a:rPr lang="en-US" altLang="ko-US" sz="800" b="0" i="0" dirty="0" err="1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formulas.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Theory and Practice of Logic Programming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 </a:t>
            </a:r>
            <a:r>
              <a:rPr lang="en-US" altLang="ko-US" sz="800" b="0" i="1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15</a:t>
            </a:r>
            <a:r>
              <a:rPr lang="en-US" altLang="ko-US" sz="800" b="0" i="0" dirty="0">
                <a:solidFill>
                  <a:schemeClr val="bg1">
                    <a:lumMod val="65000"/>
                  </a:schemeClr>
                </a:solidFill>
                <a:effectLst/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(3), 358-401.</a:t>
            </a:r>
          </a:p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4. Chavira, M.,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Darwiche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(2008). On probabilistic inference by weighted model counting. Artificial Intelligence, 172(6-7), 772-799.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671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3CE9E677-01A2-F3A4-9337-0E5B9975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US" dirty="0">
                <a:latin typeface="CMU Serif Roman" panose="02000603000000000000" pitchFamily="2" charset="0"/>
                <a:cs typeface="CMU Serif Roman" panose="02000603000000000000" pitchFamily="2" charset="0"/>
              </a:rPr>
              <a:t>The probabilistic program pipeline</a:t>
            </a:r>
            <a:endParaRPr kumimoji="1" lang="ko-US" altLang="en-US" dirty="0"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DC4A521-D31F-C14F-22FE-24CD8D0E7521}"/>
              </a:ext>
            </a:extLst>
          </p:cNvPr>
          <p:cNvSpPr/>
          <p:nvPr/>
        </p:nvSpPr>
        <p:spPr>
          <a:xfrm>
            <a:off x="83820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</a:t>
            </a:r>
          </a:p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(graphical) model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8228E87-9F2B-565F-6D7F-AB3B52108A06}"/>
              </a:ext>
            </a:extLst>
          </p:cNvPr>
          <p:cNvSpPr/>
          <p:nvPr/>
        </p:nvSpPr>
        <p:spPr>
          <a:xfrm>
            <a:off x="3358896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program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28BFDB3C-06C1-948B-0236-52CA46472A82}"/>
              </a:ext>
            </a:extLst>
          </p:cNvPr>
          <p:cNvSpPr/>
          <p:nvPr/>
        </p:nvSpPr>
        <p:spPr>
          <a:xfrm>
            <a:off x="6103620" y="2112264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Boolean formula with weights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7E7A0541-998C-0EE4-3649-E0D71F99ED0A}"/>
              </a:ext>
            </a:extLst>
          </p:cNvPr>
          <p:cNvSpPr/>
          <p:nvPr/>
        </p:nvSpPr>
        <p:spPr>
          <a:xfrm>
            <a:off x="8848344" y="2112264"/>
            <a:ext cx="1999488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circuit representation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812E114-1F13-9CCA-D098-7AE6A8F234FE}"/>
              </a:ext>
            </a:extLst>
          </p:cNvPr>
          <p:cNvSpPr/>
          <p:nvPr/>
        </p:nvSpPr>
        <p:spPr>
          <a:xfrm>
            <a:off x="9025128" y="4395216"/>
            <a:ext cx="1645920" cy="164592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US" dirty="0">
                <a:solidFill>
                  <a:sysClr val="windowText" lastClr="00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Probabilistic inference</a:t>
            </a:r>
            <a:endParaRPr kumimoji="1" lang="ko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441E9C0-284A-D5C2-E1BD-FE681F79D7BD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84120" y="2935224"/>
            <a:ext cx="87477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A2896F6-96A9-EE1E-04DE-867225CD1C6E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004816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8028EA0-4CB0-AE6E-1690-E37C040C8FAD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49540" y="2935224"/>
            <a:ext cx="10988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8AB0E3F-200F-994A-75DE-3C45AC484BE0}"/>
              </a:ext>
            </a:extLst>
          </p:cNvPr>
          <p:cNvCxnSpPr>
            <a:cxnSpLocks/>
          </p:cNvCxnSpPr>
          <p:nvPr/>
        </p:nvCxnSpPr>
        <p:spPr>
          <a:xfrm>
            <a:off x="5004816" y="2935224"/>
            <a:ext cx="10911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D16BC6F-AC7B-094C-3597-63515DCD72B3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9848088" y="3758184"/>
            <a:ext cx="0" cy="63703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glow rad="101600">
              <a:srgbClr val="FFC000">
                <a:alpha val="60000"/>
              </a:srgb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F801DDB7-29A3-969D-8838-CFB050A44AD7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041136" y="1898904"/>
            <a:ext cx="1124712" cy="4843272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모서리가 둥근 직사각형 17">
            <a:extLst>
              <a:ext uri="{FF2B5EF4-FFF2-40B4-BE49-F238E27FC236}">
                <a16:creationId xmlns:a16="http://schemas.microsoft.com/office/drawing/2014/main" id="{271D51AC-FC70-3BCE-1EDD-F4487C63A91E}"/>
              </a:ext>
            </a:extLst>
          </p:cNvPr>
          <p:cNvSpPr/>
          <p:nvPr/>
        </p:nvSpPr>
        <p:spPr>
          <a:xfrm>
            <a:off x="4663446" y="3360428"/>
            <a:ext cx="4654290" cy="112469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Efficient algorithm using semiring ops</a:t>
            </a:r>
            <a:r>
              <a:rPr kumimoji="1" lang="en-US" altLang="en-US" baseline="30000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</a:t>
            </a:r>
            <a:endParaRPr kumimoji="1" lang="en-US" altLang="en-US" dirty="0">
              <a:solidFill>
                <a:sysClr val="windowText" lastClr="000000"/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en-US" dirty="0">
                <a:solidFill>
                  <a:sysClr val="windowText" lastClr="000000"/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Basis for our novel contribution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343B6CD-6D47-5E29-979D-7AB6210B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C725B-C5DA-9142-8752-C782A7BE3A83}" type="slidenum">
              <a:rPr kumimoji="1" lang="ko-US" altLang="en-US" smtClean="0"/>
              <a:t>9</a:t>
            </a:fld>
            <a:endParaRPr kumimoji="1" lang="ko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3B2199-6A7A-7D4A-4C70-534AB0982E22}"/>
              </a:ext>
            </a:extLst>
          </p:cNvPr>
          <p:cNvSpPr txBox="1"/>
          <p:nvPr/>
        </p:nvSpPr>
        <p:spPr>
          <a:xfrm>
            <a:off x="310896" y="6227789"/>
            <a:ext cx="652600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4. Chavira, M., &amp; </a:t>
            </a:r>
            <a:r>
              <a:rPr kumimoji="1" lang="en-US" altLang="ko-US" sz="800" dirty="0" err="1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Darwiche</a:t>
            </a:r>
            <a:r>
              <a:rPr kumimoji="1" lang="en-US" altLang="ko-US" sz="800" dirty="0">
                <a:solidFill>
                  <a:schemeClr val="bg1">
                    <a:lumMod val="65000"/>
                  </a:schemeClr>
                </a:solidFill>
                <a:latin typeface="CMU Serif Roman" panose="02000603000000000000" pitchFamily="2" charset="0"/>
                <a:cs typeface="CMU Serif Roman" panose="02000603000000000000" pitchFamily="2" charset="0"/>
              </a:rPr>
              <a:t>, A. (2008). On probabilistic inference by weighted model counting. Artificial Intelligence, 172(6-7), 772-799.</a:t>
            </a:r>
            <a:endParaRPr kumimoji="1" lang="ko-US" altLang="en-US" sz="800" dirty="0">
              <a:solidFill>
                <a:schemeClr val="bg1">
                  <a:lumMod val="65000"/>
                </a:schemeClr>
              </a:solidFill>
              <a:latin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2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</TotalTime>
  <Words>2953</Words>
  <Application>Microsoft Macintosh PowerPoint</Application>
  <PresentationFormat>와이드스크린</PresentationFormat>
  <Paragraphs>680</Paragraphs>
  <Slides>46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CMU Typewriter Text</vt:lpstr>
      <vt:lpstr>Arial</vt:lpstr>
      <vt:lpstr>Calibri</vt:lpstr>
      <vt:lpstr>Calibri Light</vt:lpstr>
      <vt:lpstr>Cambria Math</vt:lpstr>
      <vt:lpstr>CMU Serif</vt:lpstr>
      <vt:lpstr>CMU SERIF ROMAN</vt:lpstr>
      <vt:lpstr>CMU SERIF ROMAN</vt:lpstr>
      <vt:lpstr>Source Sans Pro</vt:lpstr>
      <vt:lpstr>Office 테마</vt:lpstr>
      <vt:lpstr>Scaling Decision–Theoretic Probabilistic Programming Through Factorization</vt:lpstr>
      <vt:lpstr>Probabilistic models and inference</vt:lpstr>
      <vt:lpstr>What is probabilistic programming? </vt:lpstr>
      <vt:lpstr>The probabilistic program pipeline</vt:lpstr>
      <vt:lpstr>The probabilistic program pipeline</vt:lpstr>
      <vt:lpstr>Example: The unreliable network </vt:lpstr>
      <vt:lpstr>The probabilistic program pipeline</vt:lpstr>
      <vt:lpstr>The probabilistic program pipeline</vt:lpstr>
      <vt:lpstr>The probabilistic program pipeline</vt:lpstr>
      <vt:lpstr>The probabilistic program pipeline</vt:lpstr>
      <vt:lpstr>Example: Compilation</vt:lpstr>
      <vt:lpstr>Example: Inference</vt:lpstr>
      <vt:lpstr>Example: Inference</vt:lpstr>
      <vt:lpstr>Example: Inference</vt:lpstr>
      <vt:lpstr>Example: Inference</vt:lpstr>
      <vt:lpstr>Example: Inference</vt:lpstr>
      <vt:lpstr>Probabilistic programs beyond inference</vt:lpstr>
      <vt:lpstr>PowerPoint 프레젠테이션</vt:lpstr>
      <vt:lpstr>Example: Decision-Making</vt:lpstr>
      <vt:lpstr>Example: Decision-Making</vt:lpstr>
      <vt:lpstr>Example: Maximum Expected Utility</vt:lpstr>
      <vt:lpstr>PowerPoint 프레젠테이션</vt:lpstr>
      <vt:lpstr>PowerPoint 프레젠테이션</vt:lpstr>
      <vt:lpstr>PowerPoint 프레젠테이션</vt:lpstr>
      <vt:lpstr>PowerPoint 프레젠테이션</vt:lpstr>
      <vt:lpstr>Example: Compilation</vt:lpstr>
      <vt:lpstr>Example: Compilation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Example: Expected Utility</vt:lpstr>
      <vt:lpstr>A branch-and-bound approach to MEU</vt:lpstr>
      <vt:lpstr>A branch-and-bound approach to MEU</vt:lpstr>
      <vt:lpstr>A branch-and-bound approach to MEU</vt:lpstr>
      <vt:lpstr>A branch-and-bound approach to MEU</vt:lpstr>
      <vt:lpstr>A branch-and-bound approach to MEU</vt:lpstr>
      <vt:lpstr>New: Factorized nested decision making?</vt:lpstr>
      <vt:lpstr>New: What is the right upper bound?</vt:lpstr>
      <vt:lpstr>Concluding remarks and themes</vt:lpstr>
      <vt:lpstr>Generalizing the branch-and-bound</vt:lpstr>
      <vt:lpstr>Generalizing the branch-and-bound</vt:lpstr>
      <vt:lpstr>Generalizing the branch-and-bound</vt:lpstr>
      <vt:lpstr>What do we solve?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Decision–Theoretic Probabilistic Programming Through Factorization</dc:title>
  <dc:creator>Minsung Cho</dc:creator>
  <cp:lastModifiedBy>Minsung Cho</cp:lastModifiedBy>
  <cp:revision>27</cp:revision>
  <dcterms:created xsi:type="dcterms:W3CDTF">2023-06-05T19:58:04Z</dcterms:created>
  <dcterms:modified xsi:type="dcterms:W3CDTF">2023-06-20T14:23:23Z</dcterms:modified>
</cp:coreProperties>
</file>